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Lst>
  <p:notesMasterIdLst>
    <p:notesMasterId r:id="rId17"/>
  </p:notesMasterIdLst>
  <p:sldIdLst>
    <p:sldId id="256" r:id="rId2"/>
    <p:sldId id="266" r:id="rId3"/>
    <p:sldId id="257" r:id="rId4"/>
    <p:sldId id="258" r:id="rId5"/>
    <p:sldId id="259" r:id="rId6"/>
    <p:sldId id="265" r:id="rId7"/>
    <p:sldId id="264" r:id="rId8"/>
    <p:sldId id="262" r:id="rId9"/>
    <p:sldId id="269" r:id="rId10"/>
    <p:sldId id="270" r:id="rId11"/>
    <p:sldId id="261" r:id="rId12"/>
    <p:sldId id="267" r:id="rId13"/>
    <p:sldId id="260" r:id="rId14"/>
    <p:sldId id="268" r:id="rId15"/>
    <p:sldId id="26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63"/>
    <p:restoredTop sz="90330"/>
  </p:normalViewPr>
  <p:slideViewPr>
    <p:cSldViewPr snapToGrid="0" snapToObjects="1">
      <p:cViewPr varScale="1">
        <p:scale>
          <a:sx n="98" d="100"/>
          <a:sy n="98" d="100"/>
        </p:scale>
        <p:origin x="1272"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62A9DC-5934-9342-B9E6-F2F3FD7269CC}" type="datetimeFigureOut">
              <a:rPr lang="en-US" smtClean="0"/>
              <a:t>4/28/21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30B367-D3C4-234B-A245-7E9EC266C51F}" type="slidenum">
              <a:rPr lang="en-US" smtClean="0"/>
              <a:t>‹#›</a:t>
            </a:fld>
            <a:endParaRPr lang="en-US"/>
          </a:p>
        </p:txBody>
      </p:sp>
    </p:spTree>
    <p:extLst>
      <p:ext uri="{BB962C8B-B14F-4D97-AF65-F5344CB8AC3E}">
        <p14:creationId xmlns:p14="http://schemas.microsoft.com/office/powerpoint/2010/main" val="2924501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Focus: Centered around passing of state legislation and working with public policy. Primarily worked with Kenny because this is his area of expertise/the part of work he does for Agenda.</a:t>
            </a:r>
          </a:p>
          <a:p>
            <a:pPr marL="171450" indent="-171450">
              <a:buFontTx/>
              <a:buChar char="-"/>
            </a:pPr>
            <a:r>
              <a:rPr lang="en-US" dirty="0"/>
              <a:t>Upcoming session begins April 12th (next week)!</a:t>
            </a:r>
          </a:p>
          <a:p>
            <a:endParaRPr lang="en-US" dirty="0"/>
          </a:p>
          <a:p>
            <a:endParaRPr lang="en-US" dirty="0"/>
          </a:p>
        </p:txBody>
      </p:sp>
      <p:sp>
        <p:nvSpPr>
          <p:cNvPr id="4" name="Slide Number Placeholder 3"/>
          <p:cNvSpPr>
            <a:spLocks noGrp="1"/>
          </p:cNvSpPr>
          <p:nvPr>
            <p:ph type="sldNum" sz="quarter" idx="5"/>
          </p:nvPr>
        </p:nvSpPr>
        <p:spPr/>
        <p:txBody>
          <a:bodyPr/>
          <a:lstStyle/>
          <a:p>
            <a:fld id="{6F30B367-D3C4-234B-A245-7E9EC266C51F}" type="slidenum">
              <a:rPr lang="en-US" smtClean="0"/>
              <a:t>3</a:t>
            </a:fld>
            <a:endParaRPr lang="en-US"/>
          </a:p>
        </p:txBody>
      </p:sp>
    </p:spTree>
    <p:extLst>
      <p:ext uri="{BB962C8B-B14F-4D97-AF65-F5344CB8AC3E}">
        <p14:creationId xmlns:p14="http://schemas.microsoft.com/office/powerpoint/2010/main" val="3802887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Champion – person with expertise in institution/governing body and also can spearhead advocacy campaign within Congress</a:t>
            </a:r>
          </a:p>
        </p:txBody>
      </p:sp>
      <p:sp>
        <p:nvSpPr>
          <p:cNvPr id="4" name="Slide Number Placeholder 3"/>
          <p:cNvSpPr>
            <a:spLocks noGrp="1"/>
          </p:cNvSpPr>
          <p:nvPr>
            <p:ph type="sldNum" sz="quarter" idx="5"/>
          </p:nvPr>
        </p:nvSpPr>
        <p:spPr/>
        <p:txBody>
          <a:bodyPr/>
          <a:lstStyle/>
          <a:p>
            <a:fld id="{6F30B367-D3C4-234B-A245-7E9EC266C51F}" type="slidenum">
              <a:rPr lang="en-US" smtClean="0"/>
              <a:t>4</a:t>
            </a:fld>
            <a:endParaRPr lang="en-US"/>
          </a:p>
        </p:txBody>
      </p:sp>
    </p:spTree>
    <p:extLst>
      <p:ext uri="{BB962C8B-B14F-4D97-AF65-F5344CB8AC3E}">
        <p14:creationId xmlns:p14="http://schemas.microsoft.com/office/powerpoint/2010/main" val="1384226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Paid Leave</a:t>
            </a:r>
            <a:r>
              <a:rPr lang="en-US" dirty="0"/>
              <a:t>: decrease infant mortality rates and stress upon parents during times of financial hardship; strengthens caregiver-child relationships. Boosts economy: increase wage stability, decreased use of public assistance programs. Statistic: 82% of Louisianians support paid time off for all working people with specific conditions – politicians not voting with what constituents want</a:t>
            </a:r>
          </a:p>
          <a:p>
            <a:r>
              <a:rPr lang="en-US" dirty="0"/>
              <a:t>1/3 of Louisiana residents have taken unpaid family leave = financial hardship</a:t>
            </a:r>
          </a:p>
          <a:p>
            <a:endParaRPr lang="en-US" dirty="0"/>
          </a:p>
        </p:txBody>
      </p:sp>
      <p:sp>
        <p:nvSpPr>
          <p:cNvPr id="4" name="Slide Number Placeholder 3"/>
          <p:cNvSpPr>
            <a:spLocks noGrp="1"/>
          </p:cNvSpPr>
          <p:nvPr>
            <p:ph type="sldNum" sz="quarter" idx="5"/>
          </p:nvPr>
        </p:nvSpPr>
        <p:spPr/>
        <p:txBody>
          <a:bodyPr/>
          <a:lstStyle/>
          <a:p>
            <a:fld id="{6F30B367-D3C4-234B-A245-7E9EC266C51F}" type="slidenum">
              <a:rPr lang="en-US" smtClean="0"/>
              <a:t>5</a:t>
            </a:fld>
            <a:endParaRPr lang="en-US"/>
          </a:p>
        </p:txBody>
      </p:sp>
    </p:spTree>
    <p:extLst>
      <p:ext uri="{BB962C8B-B14F-4D97-AF65-F5344CB8AC3E}">
        <p14:creationId xmlns:p14="http://schemas.microsoft.com/office/powerpoint/2010/main" val="2681319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30B367-D3C4-234B-A245-7E9EC266C51F}" type="slidenum">
              <a:rPr lang="en-US" smtClean="0"/>
              <a:t>7</a:t>
            </a:fld>
            <a:endParaRPr lang="en-US"/>
          </a:p>
        </p:txBody>
      </p:sp>
    </p:spTree>
    <p:extLst>
      <p:ext uri="{BB962C8B-B14F-4D97-AF65-F5344CB8AC3E}">
        <p14:creationId xmlns:p14="http://schemas.microsoft.com/office/powerpoint/2010/main" val="2493305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a:t>
            </a:r>
            <a:r>
              <a:rPr lang="en-US" dirty="0" err="1"/>
              <a:t>PowerMap</a:t>
            </a:r>
            <a:r>
              <a:rPr lang="en-US" dirty="0"/>
              <a:t> is a data visualization tool that helps to display data. Here, we have 2 axes: legislative power and influence and alignment/support.</a:t>
            </a:r>
          </a:p>
          <a:p>
            <a:r>
              <a:rPr lang="en-US" dirty="0"/>
              <a:t>Explain some: Planned Parenthood. Those that work with this organization would most definitely be in support (strong support side), but because of the controversy that is associated with this organization, I placed it towards the bottom in that they have low support. I would even stray away from including them in the debate at all because this will steer conservative Republicans automatically away, but their efforts and outreach can be helpful in disseminating information.</a:t>
            </a:r>
          </a:p>
          <a:p>
            <a:r>
              <a:rPr lang="en-US" dirty="0"/>
              <a:t>Louisiana Family Forum: This is a conservative non-profit advocacy group whose mission is to represent timeless biblical principles in the centers of influence on issues that directly affect families. Because of groups like this, we would not want to include Planned Parenthood in this conversation. They do hold much political power because many conservative legislators are associated/support the efforts of this organization.</a:t>
            </a:r>
          </a:p>
          <a:p>
            <a:r>
              <a:rPr lang="en-US" dirty="0"/>
              <a:t>Strategy: Would be to minimize opposition and get those lying in the middle of this issue to be swayed to Agenda’s side. Maybe appeal to parents/grandparents whose children may be directly affected by alcohol, drugs, violence, and also sexual health. Also, can use facts and figures that in states that do allow for this to occur, there has not been an increase in sexual activity due to the YRBS. Also, it’s anonymous and children’s information is not recorded.</a:t>
            </a:r>
          </a:p>
          <a:p>
            <a:r>
              <a:rPr lang="en-US" dirty="0"/>
              <a:t>Explain what Power Map is by referencing what axes and colors mean.</a:t>
            </a:r>
          </a:p>
          <a:p>
            <a:r>
              <a:rPr lang="en-US" dirty="0"/>
              <a:t>Pass through because</a:t>
            </a:r>
          </a:p>
        </p:txBody>
      </p:sp>
      <p:sp>
        <p:nvSpPr>
          <p:cNvPr id="4" name="Slide Number Placeholder 3"/>
          <p:cNvSpPr>
            <a:spLocks noGrp="1"/>
          </p:cNvSpPr>
          <p:nvPr>
            <p:ph type="sldNum" sz="quarter" idx="5"/>
          </p:nvPr>
        </p:nvSpPr>
        <p:spPr/>
        <p:txBody>
          <a:bodyPr/>
          <a:lstStyle/>
          <a:p>
            <a:fld id="{6F30B367-D3C4-234B-A245-7E9EC266C51F}" type="slidenum">
              <a:rPr lang="en-US" smtClean="0"/>
              <a:t>8</a:t>
            </a:fld>
            <a:endParaRPr lang="en-US"/>
          </a:p>
        </p:txBody>
      </p:sp>
    </p:spTree>
    <p:extLst>
      <p:ext uri="{BB962C8B-B14F-4D97-AF65-F5344CB8AC3E}">
        <p14:creationId xmlns:p14="http://schemas.microsoft.com/office/powerpoint/2010/main" val="1190159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 away from larger cities because too many of these. Also, outreach occurs more often here, so more outreach should occur elsewhere to that more people are aware of Agenda’s efforts</a:t>
            </a:r>
          </a:p>
        </p:txBody>
      </p:sp>
      <p:sp>
        <p:nvSpPr>
          <p:cNvPr id="4" name="Slide Number Placeholder 3"/>
          <p:cNvSpPr>
            <a:spLocks noGrp="1"/>
          </p:cNvSpPr>
          <p:nvPr>
            <p:ph type="sldNum" sz="quarter" idx="5"/>
          </p:nvPr>
        </p:nvSpPr>
        <p:spPr/>
        <p:txBody>
          <a:bodyPr/>
          <a:lstStyle/>
          <a:p>
            <a:fld id="{6F30B367-D3C4-234B-A245-7E9EC266C51F}" type="slidenum">
              <a:rPr lang="en-US" smtClean="0"/>
              <a:t>10</a:t>
            </a:fld>
            <a:endParaRPr lang="en-US"/>
          </a:p>
        </p:txBody>
      </p:sp>
    </p:spTree>
    <p:extLst>
      <p:ext uri="{BB962C8B-B14F-4D97-AF65-F5344CB8AC3E}">
        <p14:creationId xmlns:p14="http://schemas.microsoft.com/office/powerpoint/2010/main" val="2667489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30B367-D3C4-234B-A245-7E9EC266C51F}" type="slidenum">
              <a:rPr lang="en-US" smtClean="0"/>
              <a:t>11</a:t>
            </a:fld>
            <a:endParaRPr lang="en-US"/>
          </a:p>
        </p:txBody>
      </p:sp>
    </p:spTree>
    <p:extLst>
      <p:ext uri="{BB962C8B-B14F-4D97-AF65-F5344CB8AC3E}">
        <p14:creationId xmlns:p14="http://schemas.microsoft.com/office/powerpoint/2010/main" val="609620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Support from various angles!</a:t>
            </a:r>
          </a:p>
        </p:txBody>
      </p:sp>
      <p:sp>
        <p:nvSpPr>
          <p:cNvPr id="4" name="Slide Number Placeholder 3"/>
          <p:cNvSpPr>
            <a:spLocks noGrp="1"/>
          </p:cNvSpPr>
          <p:nvPr>
            <p:ph type="sldNum" sz="quarter" idx="5"/>
          </p:nvPr>
        </p:nvSpPr>
        <p:spPr/>
        <p:txBody>
          <a:bodyPr/>
          <a:lstStyle/>
          <a:p>
            <a:fld id="{6F30B367-D3C4-234B-A245-7E9EC266C51F}" type="slidenum">
              <a:rPr lang="en-US" smtClean="0"/>
              <a:t>12</a:t>
            </a:fld>
            <a:endParaRPr lang="en-US"/>
          </a:p>
        </p:txBody>
      </p:sp>
    </p:spTree>
    <p:extLst>
      <p:ext uri="{BB962C8B-B14F-4D97-AF65-F5344CB8AC3E}">
        <p14:creationId xmlns:p14="http://schemas.microsoft.com/office/powerpoint/2010/main" val="348763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Familiarity. Just understanding how it all works, Kenny is so </a:t>
            </a:r>
            <a:r>
              <a:rPr lang="en-US" dirty="0" err="1"/>
              <a:t>knowledable</a:t>
            </a:r>
            <a:r>
              <a:rPr lang="en-US" dirty="0"/>
              <a:t> about it all</a:t>
            </a:r>
          </a:p>
        </p:txBody>
      </p:sp>
      <p:sp>
        <p:nvSpPr>
          <p:cNvPr id="4" name="Slide Number Placeholder 3"/>
          <p:cNvSpPr>
            <a:spLocks noGrp="1"/>
          </p:cNvSpPr>
          <p:nvPr>
            <p:ph type="sldNum" sz="quarter" idx="5"/>
          </p:nvPr>
        </p:nvSpPr>
        <p:spPr/>
        <p:txBody>
          <a:bodyPr/>
          <a:lstStyle/>
          <a:p>
            <a:fld id="{6F30B367-D3C4-234B-A245-7E9EC266C51F}" type="slidenum">
              <a:rPr lang="en-US" smtClean="0"/>
              <a:t>14</a:t>
            </a:fld>
            <a:endParaRPr lang="en-US"/>
          </a:p>
        </p:txBody>
      </p:sp>
    </p:spTree>
    <p:extLst>
      <p:ext uri="{BB962C8B-B14F-4D97-AF65-F5344CB8AC3E}">
        <p14:creationId xmlns:p14="http://schemas.microsoft.com/office/powerpoint/2010/main" val="3401726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30B367-D3C4-234B-A245-7E9EC266C51F}" type="slidenum">
              <a:rPr lang="en-US" smtClean="0"/>
              <a:t>15</a:t>
            </a:fld>
            <a:endParaRPr lang="en-US"/>
          </a:p>
        </p:txBody>
      </p:sp>
    </p:spTree>
    <p:extLst>
      <p:ext uri="{BB962C8B-B14F-4D97-AF65-F5344CB8AC3E}">
        <p14:creationId xmlns:p14="http://schemas.microsoft.com/office/powerpoint/2010/main" val="3404717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F6619771-0E4D-CE40-86FA-521524929003}" type="datetimeFigureOut">
              <a:rPr lang="en-US" smtClean="0"/>
              <a:t>4/28/21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D1EAAE-7CD6-F94E-87CF-683FA91E8F97}" type="slidenum">
              <a:rPr lang="en-US" smtClean="0"/>
              <a:t>‹#›</a:t>
            </a:fld>
            <a:endParaRPr lang="en-US"/>
          </a:p>
        </p:txBody>
      </p:sp>
    </p:spTree>
    <p:extLst>
      <p:ext uri="{BB962C8B-B14F-4D97-AF65-F5344CB8AC3E}">
        <p14:creationId xmlns:p14="http://schemas.microsoft.com/office/powerpoint/2010/main" val="204845370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6619771-0E4D-CE40-86FA-521524929003}" type="datetimeFigureOut">
              <a:rPr lang="en-US" smtClean="0"/>
              <a:t>4/28/21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D1EAAE-7CD6-F94E-87CF-683FA91E8F97}" type="slidenum">
              <a:rPr lang="en-US" smtClean="0"/>
              <a:t>‹#›</a:t>
            </a:fld>
            <a:endParaRPr lang="en-US"/>
          </a:p>
        </p:txBody>
      </p:sp>
    </p:spTree>
    <p:extLst>
      <p:ext uri="{BB962C8B-B14F-4D97-AF65-F5344CB8AC3E}">
        <p14:creationId xmlns:p14="http://schemas.microsoft.com/office/powerpoint/2010/main" val="959141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F6619771-0E4D-CE40-86FA-521524929003}" type="datetimeFigureOut">
              <a:rPr lang="en-US" smtClean="0"/>
              <a:t>4/28/21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D1EAAE-7CD6-F94E-87CF-683FA91E8F97}" type="slidenum">
              <a:rPr lang="en-US" smtClean="0"/>
              <a:t>‹#›</a:t>
            </a:fld>
            <a:endParaRPr lang="en-US"/>
          </a:p>
        </p:txBody>
      </p:sp>
    </p:spTree>
    <p:extLst>
      <p:ext uri="{BB962C8B-B14F-4D97-AF65-F5344CB8AC3E}">
        <p14:creationId xmlns:p14="http://schemas.microsoft.com/office/powerpoint/2010/main" val="214806042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F6619771-0E4D-CE40-86FA-521524929003}" type="datetimeFigureOut">
              <a:rPr lang="en-US" smtClean="0"/>
              <a:t>4/28/21</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04D1EAAE-7CD6-F94E-87CF-683FA91E8F97}" type="slidenum">
              <a:rPr lang="en-US" smtClean="0"/>
              <a:t>‹#›</a:t>
            </a:fld>
            <a:endParaRPr lang="en-US"/>
          </a:p>
        </p:txBody>
      </p:sp>
    </p:spTree>
    <p:extLst>
      <p:ext uri="{BB962C8B-B14F-4D97-AF65-F5344CB8AC3E}">
        <p14:creationId xmlns:p14="http://schemas.microsoft.com/office/powerpoint/2010/main" val="3745985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F6619771-0E4D-CE40-86FA-521524929003}" type="datetimeFigureOut">
              <a:rPr lang="en-US" smtClean="0"/>
              <a:t>4/28/21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D1EAAE-7CD6-F94E-87CF-683FA91E8F97}"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993518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619771-0E4D-CE40-86FA-521524929003}" type="datetimeFigureOut">
              <a:rPr lang="en-US" smtClean="0"/>
              <a:t>4/28/21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D1EAAE-7CD6-F94E-87CF-683FA91E8F97}" type="slidenum">
              <a:rPr lang="en-US" smtClean="0"/>
              <a:t>‹#›</a:t>
            </a:fld>
            <a:endParaRPr lang="en-US"/>
          </a:p>
        </p:txBody>
      </p:sp>
    </p:spTree>
    <p:extLst>
      <p:ext uri="{BB962C8B-B14F-4D97-AF65-F5344CB8AC3E}">
        <p14:creationId xmlns:p14="http://schemas.microsoft.com/office/powerpoint/2010/main" val="798831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619771-0E4D-CE40-86FA-521524929003}" type="datetimeFigureOut">
              <a:rPr lang="en-US" smtClean="0"/>
              <a:t>4/28/21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D1EAAE-7CD6-F94E-87CF-683FA91E8F97}" type="slidenum">
              <a:rPr lang="en-US" smtClean="0"/>
              <a:t>‹#›</a:t>
            </a:fld>
            <a:endParaRPr lang="en-US"/>
          </a:p>
        </p:txBody>
      </p:sp>
    </p:spTree>
    <p:extLst>
      <p:ext uri="{BB962C8B-B14F-4D97-AF65-F5344CB8AC3E}">
        <p14:creationId xmlns:p14="http://schemas.microsoft.com/office/powerpoint/2010/main" val="289813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F6619771-0E4D-CE40-86FA-521524929003}" type="datetimeFigureOut">
              <a:rPr lang="en-US" smtClean="0"/>
              <a:t>4/28/21</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04D1EAAE-7CD6-F94E-87CF-683FA91E8F97}" type="slidenum">
              <a:rPr lang="en-US" smtClean="0"/>
              <a:t>‹#›</a:t>
            </a:fld>
            <a:endParaRPr lang="en-US"/>
          </a:p>
        </p:txBody>
      </p:sp>
    </p:spTree>
    <p:extLst>
      <p:ext uri="{BB962C8B-B14F-4D97-AF65-F5344CB8AC3E}">
        <p14:creationId xmlns:p14="http://schemas.microsoft.com/office/powerpoint/2010/main" val="1555554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F6619771-0E4D-CE40-86FA-521524929003}" type="datetimeFigureOut">
              <a:rPr lang="en-US" smtClean="0"/>
              <a:t>4/28/21</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04D1EAAE-7CD6-F94E-87CF-683FA91E8F97}" type="slidenum">
              <a:rPr lang="en-US" smtClean="0"/>
              <a:t>‹#›</a:t>
            </a:fld>
            <a:endParaRPr lang="en-US"/>
          </a:p>
        </p:txBody>
      </p:sp>
    </p:spTree>
    <p:extLst>
      <p:ext uri="{BB962C8B-B14F-4D97-AF65-F5344CB8AC3E}">
        <p14:creationId xmlns:p14="http://schemas.microsoft.com/office/powerpoint/2010/main" val="1772833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619771-0E4D-CE40-86FA-521524929003}" type="datetimeFigureOut">
              <a:rPr lang="en-US" smtClean="0"/>
              <a:t>4/28/21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D1EAAE-7CD6-F94E-87CF-683FA91E8F97}" type="slidenum">
              <a:rPr lang="en-US" smtClean="0"/>
              <a:t>‹#›</a:t>
            </a:fld>
            <a:endParaRPr lang="en-US"/>
          </a:p>
        </p:txBody>
      </p:sp>
    </p:spTree>
    <p:extLst>
      <p:ext uri="{BB962C8B-B14F-4D97-AF65-F5344CB8AC3E}">
        <p14:creationId xmlns:p14="http://schemas.microsoft.com/office/powerpoint/2010/main" val="1605050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619771-0E4D-CE40-86FA-521524929003}" type="datetimeFigureOut">
              <a:rPr lang="en-US" smtClean="0"/>
              <a:t>4/28/21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D1EAAE-7CD6-F94E-87CF-683FA91E8F97}" type="slidenum">
              <a:rPr lang="en-US" smtClean="0"/>
              <a:t>‹#›</a:t>
            </a:fld>
            <a:endParaRPr lang="en-US"/>
          </a:p>
        </p:txBody>
      </p:sp>
    </p:spTree>
    <p:extLst>
      <p:ext uri="{BB962C8B-B14F-4D97-AF65-F5344CB8AC3E}">
        <p14:creationId xmlns:p14="http://schemas.microsoft.com/office/powerpoint/2010/main" val="2790810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F6619771-0E4D-CE40-86FA-521524929003}" type="datetimeFigureOut">
              <a:rPr lang="en-US" smtClean="0"/>
              <a:t>4/28/21</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04D1EAAE-7CD6-F94E-87CF-683FA91E8F97}" type="slidenum">
              <a:rPr lang="en-US" smtClean="0"/>
              <a:t>‹#›</a:t>
            </a:fld>
            <a:endParaRPr lang="en-US"/>
          </a:p>
        </p:txBody>
      </p:sp>
    </p:spTree>
    <p:extLst>
      <p:ext uri="{BB962C8B-B14F-4D97-AF65-F5344CB8AC3E}">
        <p14:creationId xmlns:p14="http://schemas.microsoft.com/office/powerpoint/2010/main" val="215088345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E330F-3AE6-3347-BEA8-F01616FCE539}"/>
              </a:ext>
            </a:extLst>
          </p:cNvPr>
          <p:cNvSpPr>
            <a:spLocks noGrp="1"/>
          </p:cNvSpPr>
          <p:nvPr>
            <p:ph type="ctrTitle"/>
          </p:nvPr>
        </p:nvSpPr>
        <p:spPr>
          <a:xfrm>
            <a:off x="477338" y="1529169"/>
            <a:ext cx="11237323" cy="2757121"/>
          </a:xfrm>
        </p:spPr>
        <p:txBody>
          <a:bodyPr>
            <a:normAutofit/>
          </a:bodyPr>
          <a:lstStyle/>
          <a:p>
            <a:r>
              <a:rPr lang="en-US" dirty="0"/>
              <a:t>Project direct tier ii service learning:</a:t>
            </a:r>
            <a:br>
              <a:rPr lang="en-US" dirty="0"/>
            </a:br>
            <a:r>
              <a:rPr lang="en-US" dirty="0"/>
              <a:t>Agenda for children</a:t>
            </a:r>
          </a:p>
        </p:txBody>
      </p:sp>
      <p:sp>
        <p:nvSpPr>
          <p:cNvPr id="3" name="Subtitle 2">
            <a:extLst>
              <a:ext uri="{FF2B5EF4-FFF2-40B4-BE49-F238E27FC236}">
                <a16:creationId xmlns:a16="http://schemas.microsoft.com/office/drawing/2014/main" id="{D09C0204-A940-C942-B645-95094AFC6A4F}"/>
              </a:ext>
            </a:extLst>
          </p:cNvPr>
          <p:cNvSpPr>
            <a:spLocks noGrp="1"/>
          </p:cNvSpPr>
          <p:nvPr>
            <p:ph type="subTitle" idx="1"/>
          </p:nvPr>
        </p:nvSpPr>
        <p:spPr>
          <a:xfrm>
            <a:off x="2695194" y="4845470"/>
            <a:ext cx="6801612" cy="981456"/>
          </a:xfrm>
        </p:spPr>
        <p:txBody>
          <a:bodyPr>
            <a:normAutofit/>
          </a:bodyPr>
          <a:lstStyle/>
          <a:p>
            <a:r>
              <a:rPr lang="en-US" sz="3200" dirty="0"/>
              <a:t>Lauren Reyes</a:t>
            </a:r>
          </a:p>
        </p:txBody>
      </p:sp>
    </p:spTree>
    <p:extLst>
      <p:ext uri="{BB962C8B-B14F-4D97-AF65-F5344CB8AC3E}">
        <p14:creationId xmlns:p14="http://schemas.microsoft.com/office/powerpoint/2010/main" val="1768670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B2B76-BE71-AE4F-8CD5-940F45B9D274}"/>
              </a:ext>
            </a:extLst>
          </p:cNvPr>
          <p:cNvSpPr>
            <a:spLocks noGrp="1"/>
          </p:cNvSpPr>
          <p:nvPr>
            <p:ph type="title"/>
          </p:nvPr>
        </p:nvSpPr>
        <p:spPr>
          <a:xfrm>
            <a:off x="1452619" y="471763"/>
            <a:ext cx="9286761" cy="1188720"/>
          </a:xfrm>
        </p:spPr>
        <p:txBody>
          <a:bodyPr/>
          <a:lstStyle/>
          <a:p>
            <a:r>
              <a:rPr lang="en-US" dirty="0"/>
              <a:t>Community-based participatory research</a:t>
            </a:r>
          </a:p>
        </p:txBody>
      </p:sp>
      <p:sp>
        <p:nvSpPr>
          <p:cNvPr id="3" name="Content Placeholder 2">
            <a:extLst>
              <a:ext uri="{FF2B5EF4-FFF2-40B4-BE49-F238E27FC236}">
                <a16:creationId xmlns:a16="http://schemas.microsoft.com/office/drawing/2014/main" id="{37DB8868-D86A-9C47-B792-DB4F640ED186}"/>
              </a:ext>
            </a:extLst>
          </p:cNvPr>
          <p:cNvSpPr>
            <a:spLocks noGrp="1"/>
          </p:cNvSpPr>
          <p:nvPr>
            <p:ph idx="1"/>
          </p:nvPr>
        </p:nvSpPr>
        <p:spPr>
          <a:xfrm>
            <a:off x="1913426" y="2186662"/>
            <a:ext cx="8365146" cy="4003589"/>
          </a:xfrm>
        </p:spPr>
        <p:txBody>
          <a:bodyPr>
            <a:normAutofit/>
          </a:bodyPr>
          <a:lstStyle/>
          <a:p>
            <a:pPr>
              <a:buClr>
                <a:schemeClr val="tx1"/>
              </a:buClr>
            </a:pPr>
            <a:r>
              <a:rPr lang="en-US" sz="2800" dirty="0"/>
              <a:t>Research paradigm connecting research to practice</a:t>
            </a:r>
          </a:p>
          <a:p>
            <a:pPr>
              <a:buClr>
                <a:schemeClr val="tx1"/>
              </a:buClr>
            </a:pPr>
            <a:r>
              <a:rPr lang="en-US" sz="2800" dirty="0"/>
              <a:t>Community engagement and social action</a:t>
            </a:r>
          </a:p>
          <a:p>
            <a:pPr>
              <a:buClr>
                <a:schemeClr val="tx1"/>
              </a:buClr>
            </a:pPr>
            <a:r>
              <a:rPr lang="en-US" sz="2800" dirty="0"/>
              <a:t>Develop interventions for specific populations</a:t>
            </a:r>
          </a:p>
          <a:p>
            <a:pPr>
              <a:buClr>
                <a:schemeClr val="tx1"/>
              </a:buClr>
            </a:pPr>
            <a:r>
              <a:rPr lang="en-US" sz="2800" dirty="0"/>
              <a:t>Increase health equity</a:t>
            </a:r>
          </a:p>
          <a:p>
            <a:pPr lvl="2">
              <a:buClr>
                <a:schemeClr val="tx1"/>
              </a:buClr>
            </a:pPr>
            <a:r>
              <a:rPr lang="en-US" sz="2800" dirty="0"/>
              <a:t>Marginalized/underrepresented communities</a:t>
            </a:r>
          </a:p>
        </p:txBody>
      </p:sp>
    </p:spTree>
    <p:extLst>
      <p:ext uri="{BB962C8B-B14F-4D97-AF65-F5344CB8AC3E}">
        <p14:creationId xmlns:p14="http://schemas.microsoft.com/office/powerpoint/2010/main" val="1930416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D7206-4052-4D4B-B458-D457A8245EB2}"/>
              </a:ext>
            </a:extLst>
          </p:cNvPr>
          <p:cNvSpPr>
            <a:spLocks noGrp="1"/>
          </p:cNvSpPr>
          <p:nvPr>
            <p:ph type="title"/>
          </p:nvPr>
        </p:nvSpPr>
        <p:spPr>
          <a:xfrm>
            <a:off x="2083248" y="426486"/>
            <a:ext cx="8025501" cy="1023832"/>
          </a:xfrm>
        </p:spPr>
        <p:txBody>
          <a:bodyPr>
            <a:normAutofit/>
          </a:bodyPr>
          <a:lstStyle/>
          <a:p>
            <a:r>
              <a:rPr lang="en-US" dirty="0"/>
              <a:t>Project overview</a:t>
            </a:r>
          </a:p>
        </p:txBody>
      </p:sp>
      <p:sp>
        <p:nvSpPr>
          <p:cNvPr id="6" name="Content Placeholder 2">
            <a:extLst>
              <a:ext uri="{FF2B5EF4-FFF2-40B4-BE49-F238E27FC236}">
                <a16:creationId xmlns:a16="http://schemas.microsoft.com/office/drawing/2014/main" id="{8738DF8A-3C6B-8B45-ABC2-348249DED9CB}"/>
              </a:ext>
            </a:extLst>
          </p:cNvPr>
          <p:cNvSpPr>
            <a:spLocks noGrp="1"/>
          </p:cNvSpPr>
          <p:nvPr>
            <p:ph idx="1"/>
          </p:nvPr>
        </p:nvSpPr>
        <p:spPr>
          <a:xfrm>
            <a:off x="1572767" y="1248507"/>
            <a:ext cx="9046464" cy="5177480"/>
          </a:xfrm>
        </p:spPr>
        <p:txBody>
          <a:bodyPr>
            <a:normAutofit/>
          </a:bodyPr>
          <a:lstStyle/>
          <a:p>
            <a:pPr lvl="2">
              <a:buClr>
                <a:schemeClr val="tx1"/>
              </a:buClr>
            </a:pPr>
            <a:endParaRPr lang="en-US" sz="1800" u="sng" dirty="0">
              <a:solidFill>
                <a:schemeClr val="tx1"/>
              </a:solidFill>
            </a:endParaRPr>
          </a:p>
          <a:p>
            <a:pPr>
              <a:buClr>
                <a:schemeClr val="tx1"/>
              </a:buClr>
            </a:pPr>
            <a:r>
              <a:rPr lang="en-US" sz="2000" u="sng" dirty="0">
                <a:solidFill>
                  <a:schemeClr val="tx1"/>
                </a:solidFill>
              </a:rPr>
              <a:t>Task One</a:t>
            </a:r>
            <a:r>
              <a:rPr lang="en-US" sz="2000" dirty="0">
                <a:solidFill>
                  <a:schemeClr val="tx1"/>
                </a:solidFill>
              </a:rPr>
              <a:t>:</a:t>
            </a:r>
          </a:p>
          <a:p>
            <a:pPr lvl="2">
              <a:buClr>
                <a:schemeClr val="tx1"/>
              </a:buClr>
            </a:pPr>
            <a:r>
              <a:rPr lang="en-US" sz="2000" dirty="0">
                <a:solidFill>
                  <a:schemeClr val="tx1"/>
                </a:solidFill>
              </a:rPr>
              <a:t>Completed “Outreach List” with details about Louisiana Congress members</a:t>
            </a:r>
          </a:p>
          <a:p>
            <a:pPr lvl="4">
              <a:buClr>
                <a:schemeClr val="tx1"/>
              </a:buClr>
            </a:pPr>
            <a:r>
              <a:rPr lang="en-US" sz="2000" dirty="0">
                <a:solidFill>
                  <a:schemeClr val="tx1"/>
                </a:solidFill>
              </a:rPr>
              <a:t>Includes office title, description, parish belonging, leadership position</a:t>
            </a:r>
          </a:p>
          <a:p>
            <a:pPr>
              <a:buClr>
                <a:schemeClr val="tx1"/>
              </a:buClr>
            </a:pPr>
            <a:r>
              <a:rPr lang="en-US" sz="2000" u="sng" dirty="0">
                <a:solidFill>
                  <a:schemeClr val="tx1"/>
                </a:solidFill>
              </a:rPr>
              <a:t>Task Two</a:t>
            </a:r>
            <a:r>
              <a:rPr lang="en-US" sz="2000" dirty="0">
                <a:solidFill>
                  <a:schemeClr val="tx1"/>
                </a:solidFill>
              </a:rPr>
              <a:t>:</a:t>
            </a:r>
          </a:p>
          <a:p>
            <a:pPr lvl="2">
              <a:buClr>
                <a:schemeClr val="tx1"/>
              </a:buClr>
            </a:pPr>
            <a:r>
              <a:rPr lang="en-US" sz="2000" dirty="0">
                <a:solidFill>
                  <a:schemeClr val="tx1"/>
                </a:solidFill>
              </a:rPr>
              <a:t>Researched three key issues that Agenda for Children is currently advocating for during upcoming April Legislative session</a:t>
            </a:r>
          </a:p>
          <a:p>
            <a:pPr lvl="4">
              <a:buClr>
                <a:schemeClr val="tx1"/>
              </a:buClr>
            </a:pPr>
            <a:r>
              <a:rPr lang="en-US" sz="2000" dirty="0">
                <a:solidFill>
                  <a:schemeClr val="tx1"/>
                </a:solidFill>
              </a:rPr>
              <a:t>(1) Paid leave, (2) sealing eviction records, (3) including sexual health questions on the Youth Risk Behavior Survey (YRBS)</a:t>
            </a:r>
          </a:p>
          <a:p>
            <a:pPr lvl="2">
              <a:buClr>
                <a:schemeClr val="tx1"/>
              </a:buClr>
            </a:pPr>
            <a:r>
              <a:rPr lang="en-US" sz="2000" dirty="0">
                <a:solidFill>
                  <a:schemeClr val="tx1"/>
                </a:solidFill>
              </a:rPr>
              <a:t>Drafted informational document and Power Map</a:t>
            </a:r>
          </a:p>
          <a:p>
            <a:pPr>
              <a:buClr>
                <a:schemeClr val="tx1"/>
              </a:buClr>
            </a:pPr>
            <a:r>
              <a:rPr lang="en-US" sz="2000" u="sng" dirty="0">
                <a:solidFill>
                  <a:schemeClr val="tx1"/>
                </a:solidFill>
              </a:rPr>
              <a:t>Task Three:</a:t>
            </a:r>
          </a:p>
          <a:p>
            <a:pPr lvl="2">
              <a:buClr>
                <a:schemeClr val="tx1"/>
              </a:buClr>
            </a:pPr>
            <a:r>
              <a:rPr lang="en-US" sz="2000" dirty="0">
                <a:solidFill>
                  <a:schemeClr val="tx1"/>
                </a:solidFill>
              </a:rPr>
              <a:t>Added to “Outreach List” with contact information for news/media outlets in Louisiana</a:t>
            </a:r>
          </a:p>
          <a:p>
            <a:pPr marL="457200" lvl="2" indent="0">
              <a:buClr>
                <a:schemeClr val="tx1"/>
              </a:buClr>
              <a:buNone/>
            </a:pPr>
            <a:endParaRPr lang="en-US" sz="2000" dirty="0">
              <a:solidFill>
                <a:schemeClr val="tx1"/>
              </a:solidFill>
            </a:endParaRPr>
          </a:p>
          <a:p>
            <a:pPr lvl="1">
              <a:buClr>
                <a:schemeClr val="tx1"/>
              </a:buClr>
            </a:pPr>
            <a:endParaRPr lang="en-US" sz="2400" dirty="0">
              <a:solidFill>
                <a:schemeClr val="tx1"/>
              </a:solidFill>
            </a:endParaRPr>
          </a:p>
          <a:p>
            <a:pPr marL="457200" lvl="2" indent="0">
              <a:buClr>
                <a:schemeClr val="tx1"/>
              </a:buClr>
              <a:buNone/>
            </a:pPr>
            <a:endParaRPr lang="en-US" sz="2400" dirty="0">
              <a:solidFill>
                <a:schemeClr val="tx1"/>
              </a:solidFill>
            </a:endParaRPr>
          </a:p>
        </p:txBody>
      </p:sp>
    </p:spTree>
    <p:extLst>
      <p:ext uri="{BB962C8B-B14F-4D97-AF65-F5344CB8AC3E}">
        <p14:creationId xmlns:p14="http://schemas.microsoft.com/office/powerpoint/2010/main" val="88019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 calcmode="lin" valueType="num">
                                      <p:cBhvr additive="base">
                                        <p:cTn id="1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 calcmode="lin" valueType="num">
                                      <p:cBhvr additive="base">
                                        <p:cTn id="2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 calcmode="lin" valueType="num">
                                      <p:cBhvr additive="base">
                                        <p:cTn id="25"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xEl>
                                              <p:pRg st="6" end="6"/>
                                            </p:txEl>
                                          </p:spTgt>
                                        </p:tgtEl>
                                        <p:attrNameLst>
                                          <p:attrName>style.visibility</p:attrName>
                                        </p:attrNameLst>
                                      </p:cBhvr>
                                      <p:to>
                                        <p:strVal val="visible"/>
                                      </p:to>
                                    </p:set>
                                    <p:anim calcmode="lin" valueType="num">
                                      <p:cBhvr additive="base">
                                        <p:cTn id="29"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anim calcmode="lin" valueType="num">
                                      <p:cBhvr additive="base">
                                        <p:cTn id="33"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anim calcmode="lin" valueType="num">
                                      <p:cBhvr additive="base">
                                        <p:cTn id="39"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
                                            <p:txEl>
                                              <p:pRg st="9" end="9"/>
                                            </p:txEl>
                                          </p:spTgt>
                                        </p:tgtEl>
                                        <p:attrNameLst>
                                          <p:attrName>style.visibility</p:attrName>
                                        </p:attrNameLst>
                                      </p:cBhvr>
                                      <p:to>
                                        <p:strVal val="visible"/>
                                      </p:to>
                                    </p:set>
                                    <p:anim calcmode="lin" valueType="num">
                                      <p:cBhvr additive="base">
                                        <p:cTn id="43"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6826B5-09CC-594F-BEB6-85D477DACBBB}"/>
              </a:ext>
            </a:extLst>
          </p:cNvPr>
          <p:cNvSpPr>
            <a:spLocks noGrp="1"/>
          </p:cNvSpPr>
          <p:nvPr>
            <p:ph idx="1"/>
          </p:nvPr>
        </p:nvSpPr>
        <p:spPr>
          <a:xfrm>
            <a:off x="800275" y="1639608"/>
            <a:ext cx="10591447" cy="4993717"/>
          </a:xfrm>
        </p:spPr>
        <p:txBody>
          <a:bodyPr>
            <a:normAutofit/>
          </a:bodyPr>
          <a:lstStyle/>
          <a:p>
            <a:pPr>
              <a:buClrTx/>
            </a:pPr>
            <a:r>
              <a:rPr lang="en-US" sz="2200" dirty="0">
                <a:solidFill>
                  <a:schemeClr val="tx1"/>
                </a:solidFill>
              </a:rPr>
              <a:t>Designates predictable political implications</a:t>
            </a:r>
          </a:p>
          <a:p>
            <a:pPr lvl="2">
              <a:buClrTx/>
            </a:pPr>
            <a:r>
              <a:rPr lang="en-US" sz="2200" dirty="0">
                <a:solidFill>
                  <a:schemeClr val="tx1"/>
                </a:solidFill>
              </a:rPr>
              <a:t>“Chairman,” “Vicechair,” and committee importance</a:t>
            </a:r>
          </a:p>
          <a:p>
            <a:pPr>
              <a:buClrTx/>
            </a:pPr>
            <a:r>
              <a:rPr lang="en-US" sz="2200" dirty="0">
                <a:solidFill>
                  <a:schemeClr val="tx1"/>
                </a:solidFill>
              </a:rPr>
              <a:t>Helps to inform political strategy for passing legislation – individuals and organizations</a:t>
            </a:r>
          </a:p>
          <a:p>
            <a:pPr lvl="2">
              <a:buClrTx/>
            </a:pPr>
            <a:r>
              <a:rPr lang="en-US" sz="2200" dirty="0">
                <a:solidFill>
                  <a:schemeClr val="tx1"/>
                </a:solidFill>
              </a:rPr>
              <a:t>Decide key players and opponents in debate </a:t>
            </a:r>
          </a:p>
          <a:p>
            <a:pPr>
              <a:buClrTx/>
            </a:pPr>
            <a:r>
              <a:rPr lang="en-US" sz="2200" dirty="0">
                <a:solidFill>
                  <a:schemeClr val="tx1"/>
                </a:solidFill>
              </a:rPr>
              <a:t>Informational document to be shared with Agenda for Children partners and similar organizations</a:t>
            </a:r>
          </a:p>
          <a:p>
            <a:pPr>
              <a:buClrTx/>
            </a:pPr>
            <a:r>
              <a:rPr lang="en-US" sz="2200" dirty="0">
                <a:solidFill>
                  <a:schemeClr val="tx1"/>
                </a:solidFill>
              </a:rPr>
              <a:t>Power Map offered exposure to:</a:t>
            </a:r>
          </a:p>
          <a:p>
            <a:pPr lvl="2">
              <a:buClrTx/>
            </a:pPr>
            <a:r>
              <a:rPr lang="en-US" sz="2200" dirty="0">
                <a:solidFill>
                  <a:schemeClr val="tx1"/>
                </a:solidFill>
              </a:rPr>
              <a:t>Studying politician voting records and communicating with legislators/organizations</a:t>
            </a:r>
          </a:p>
          <a:p>
            <a:pPr>
              <a:buClrTx/>
            </a:pPr>
            <a:r>
              <a:rPr lang="en-US" sz="2200" dirty="0">
                <a:solidFill>
                  <a:schemeClr val="tx1"/>
                </a:solidFill>
              </a:rPr>
              <a:t>Obtain contact information from smaller, more rural cities in Louisiana to expand outreach</a:t>
            </a:r>
          </a:p>
          <a:p>
            <a:pPr lvl="2">
              <a:buClrTx/>
            </a:pPr>
            <a:endParaRPr lang="en-US" sz="2200" dirty="0">
              <a:solidFill>
                <a:schemeClr val="tx1"/>
              </a:solidFill>
            </a:endParaRPr>
          </a:p>
          <a:p>
            <a:pPr marL="457200" lvl="2" indent="0">
              <a:buClrTx/>
              <a:buNone/>
            </a:pPr>
            <a:endParaRPr lang="en-US" sz="2200" dirty="0">
              <a:solidFill>
                <a:schemeClr val="tx1"/>
              </a:solidFill>
            </a:endParaRPr>
          </a:p>
          <a:p>
            <a:pPr marL="0" indent="0">
              <a:buClrTx/>
              <a:buNone/>
            </a:pPr>
            <a:endParaRPr lang="en-US" sz="2000" dirty="0">
              <a:solidFill>
                <a:schemeClr val="tx1"/>
              </a:solidFill>
            </a:endParaRPr>
          </a:p>
          <a:p>
            <a:pPr>
              <a:buClrTx/>
            </a:pPr>
            <a:endParaRPr lang="en-US" sz="2000" dirty="0">
              <a:solidFill>
                <a:schemeClr val="tx1"/>
              </a:solidFill>
            </a:endParaRPr>
          </a:p>
          <a:p>
            <a:pPr>
              <a:buClrTx/>
            </a:pPr>
            <a:endParaRPr lang="en-US" sz="2000" dirty="0">
              <a:solidFill>
                <a:schemeClr val="tx1"/>
              </a:solidFill>
            </a:endParaRPr>
          </a:p>
          <a:p>
            <a:pPr>
              <a:buClrTx/>
            </a:pPr>
            <a:endParaRPr lang="en-US" dirty="0">
              <a:solidFill>
                <a:schemeClr val="tx1"/>
              </a:solidFill>
            </a:endParaRPr>
          </a:p>
          <a:p>
            <a:pPr>
              <a:buClrTx/>
            </a:pPr>
            <a:endParaRPr lang="en-US" dirty="0">
              <a:solidFill>
                <a:schemeClr val="tx1"/>
              </a:solidFill>
            </a:endParaRPr>
          </a:p>
          <a:p>
            <a:pPr lvl="2">
              <a:buClrTx/>
            </a:pPr>
            <a:endParaRPr lang="en-US" dirty="0"/>
          </a:p>
        </p:txBody>
      </p:sp>
      <p:sp>
        <p:nvSpPr>
          <p:cNvPr id="4" name="Title 1">
            <a:extLst>
              <a:ext uri="{FF2B5EF4-FFF2-40B4-BE49-F238E27FC236}">
                <a16:creationId xmlns:a16="http://schemas.microsoft.com/office/drawing/2014/main" id="{2F0EC308-8E62-E046-85C0-DA107ADBF990}"/>
              </a:ext>
            </a:extLst>
          </p:cNvPr>
          <p:cNvSpPr>
            <a:spLocks noGrp="1"/>
          </p:cNvSpPr>
          <p:nvPr>
            <p:ph type="title"/>
          </p:nvPr>
        </p:nvSpPr>
        <p:spPr>
          <a:xfrm>
            <a:off x="2083249" y="224675"/>
            <a:ext cx="8025501" cy="1023832"/>
          </a:xfrm>
        </p:spPr>
        <p:txBody>
          <a:bodyPr>
            <a:normAutofit/>
          </a:bodyPr>
          <a:lstStyle/>
          <a:p>
            <a:r>
              <a:rPr lang="en-US" dirty="0"/>
              <a:t>Objectives of Projects</a:t>
            </a:r>
          </a:p>
        </p:txBody>
      </p:sp>
    </p:spTree>
    <p:extLst>
      <p:ext uri="{BB962C8B-B14F-4D97-AF65-F5344CB8AC3E}">
        <p14:creationId xmlns:p14="http://schemas.microsoft.com/office/powerpoint/2010/main" val="108624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6826B5-09CC-594F-BEB6-85D477DACBBB}"/>
              </a:ext>
            </a:extLst>
          </p:cNvPr>
          <p:cNvSpPr>
            <a:spLocks noGrp="1"/>
          </p:cNvSpPr>
          <p:nvPr>
            <p:ph idx="1"/>
          </p:nvPr>
        </p:nvSpPr>
        <p:spPr>
          <a:xfrm>
            <a:off x="878698" y="1492048"/>
            <a:ext cx="9313618" cy="5218705"/>
          </a:xfrm>
          <a:noFill/>
          <a:ln w="19050">
            <a:noFill/>
          </a:ln>
        </p:spPr>
        <p:txBody>
          <a:bodyPr>
            <a:noAutofit/>
          </a:bodyPr>
          <a:lstStyle/>
          <a:p>
            <a:pPr lvl="1">
              <a:buClrTx/>
            </a:pPr>
            <a:r>
              <a:rPr lang="en-US" sz="2200" u="sng" dirty="0">
                <a:solidFill>
                  <a:schemeClr val="tx1"/>
                </a:solidFill>
              </a:rPr>
              <a:t>Issue:</a:t>
            </a:r>
            <a:r>
              <a:rPr lang="en-US" sz="2200" dirty="0">
                <a:solidFill>
                  <a:schemeClr val="tx1"/>
                </a:solidFill>
              </a:rPr>
              <a:t> Employers, both public and private, should be required to pay employees with leave benefits.</a:t>
            </a:r>
          </a:p>
          <a:p>
            <a:pPr lvl="4">
              <a:buClrTx/>
            </a:pPr>
            <a:r>
              <a:rPr lang="en-US" sz="2200" dirty="0">
                <a:solidFill>
                  <a:schemeClr val="tx1"/>
                </a:solidFill>
              </a:rPr>
              <a:t>Sick leave, caring for new child, caring for ill family member, etc.</a:t>
            </a:r>
          </a:p>
          <a:p>
            <a:pPr lvl="1">
              <a:buClrTx/>
            </a:pPr>
            <a:r>
              <a:rPr lang="en-US" sz="2200" u="sng" dirty="0">
                <a:solidFill>
                  <a:schemeClr val="tx1"/>
                </a:solidFill>
              </a:rPr>
              <a:t>Importance:</a:t>
            </a:r>
          </a:p>
          <a:p>
            <a:pPr lvl="2">
              <a:buClrTx/>
            </a:pPr>
            <a:r>
              <a:rPr lang="en-US" sz="2200" dirty="0">
                <a:solidFill>
                  <a:schemeClr val="tx1"/>
                </a:solidFill>
              </a:rPr>
              <a:t>Ensures parents can pay for and support children</a:t>
            </a:r>
          </a:p>
          <a:p>
            <a:pPr lvl="4">
              <a:buClrTx/>
            </a:pPr>
            <a:r>
              <a:rPr lang="en-US" sz="2200" dirty="0">
                <a:solidFill>
                  <a:schemeClr val="tx1"/>
                </a:solidFill>
              </a:rPr>
              <a:t>Financial and relationship benefits</a:t>
            </a:r>
          </a:p>
          <a:p>
            <a:pPr lvl="2">
              <a:buClrTx/>
            </a:pPr>
            <a:r>
              <a:rPr lang="en-US" sz="2200" dirty="0">
                <a:solidFill>
                  <a:schemeClr val="tx1"/>
                </a:solidFill>
              </a:rPr>
              <a:t>Maintains female participation in work force</a:t>
            </a:r>
          </a:p>
          <a:p>
            <a:pPr lvl="2">
              <a:buClrTx/>
            </a:pPr>
            <a:r>
              <a:rPr lang="en-US" sz="2200" dirty="0">
                <a:solidFill>
                  <a:schemeClr val="tx1"/>
                </a:solidFill>
              </a:rPr>
              <a:t>Boosts economy</a:t>
            </a:r>
          </a:p>
          <a:p>
            <a:pPr lvl="4">
              <a:buClrTx/>
            </a:pPr>
            <a:r>
              <a:rPr lang="en-US" sz="2200" dirty="0">
                <a:solidFill>
                  <a:schemeClr val="tx1"/>
                </a:solidFill>
              </a:rPr>
              <a:t>Decreased use of public assistance programs</a:t>
            </a:r>
          </a:p>
          <a:p>
            <a:pPr lvl="2">
              <a:buClrTx/>
            </a:pPr>
            <a:r>
              <a:rPr lang="en-US" sz="2200" dirty="0">
                <a:solidFill>
                  <a:schemeClr val="tx1"/>
                </a:solidFill>
              </a:rPr>
              <a:t>Allows families to preserve familial and professional priorities</a:t>
            </a:r>
            <a:endParaRPr lang="en-US" sz="2200" u="sng" dirty="0">
              <a:solidFill>
                <a:schemeClr val="tx1"/>
              </a:solidFill>
            </a:endParaRPr>
          </a:p>
        </p:txBody>
      </p:sp>
      <p:sp>
        <p:nvSpPr>
          <p:cNvPr id="4" name="Title 1">
            <a:extLst>
              <a:ext uri="{FF2B5EF4-FFF2-40B4-BE49-F238E27FC236}">
                <a16:creationId xmlns:a16="http://schemas.microsoft.com/office/drawing/2014/main" id="{420F6951-70E5-EB46-BE1F-83C8BF4C82A0}"/>
              </a:ext>
            </a:extLst>
          </p:cNvPr>
          <p:cNvSpPr>
            <a:spLocks noGrp="1"/>
          </p:cNvSpPr>
          <p:nvPr>
            <p:ph type="title"/>
          </p:nvPr>
        </p:nvSpPr>
        <p:spPr>
          <a:xfrm>
            <a:off x="2783338" y="147247"/>
            <a:ext cx="6625321" cy="1023832"/>
          </a:xfrm>
        </p:spPr>
        <p:txBody>
          <a:bodyPr>
            <a:normAutofit/>
          </a:bodyPr>
          <a:lstStyle/>
          <a:p>
            <a:r>
              <a:rPr lang="en-US" dirty="0"/>
              <a:t>First issue: paid Leave</a:t>
            </a:r>
          </a:p>
        </p:txBody>
      </p:sp>
      <p:pic>
        <p:nvPicPr>
          <p:cNvPr id="1028" name="Picture 4" descr="Why It Pays To Have A Paid-Leave Strategy - The One Brief">
            <a:extLst>
              <a:ext uri="{FF2B5EF4-FFF2-40B4-BE49-F238E27FC236}">
                <a16:creationId xmlns:a16="http://schemas.microsoft.com/office/drawing/2014/main" id="{04BF62DA-A550-2D48-8E1B-E7B39906F4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4041" y="3030584"/>
            <a:ext cx="3658786" cy="2155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508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A414-7917-F742-8F4D-5694F22ED074}"/>
              </a:ext>
            </a:extLst>
          </p:cNvPr>
          <p:cNvSpPr>
            <a:spLocks noGrp="1"/>
          </p:cNvSpPr>
          <p:nvPr>
            <p:ph type="title"/>
          </p:nvPr>
        </p:nvSpPr>
        <p:spPr>
          <a:xfrm>
            <a:off x="1603660" y="408638"/>
            <a:ext cx="8984680" cy="1188720"/>
          </a:xfrm>
        </p:spPr>
        <p:txBody>
          <a:bodyPr/>
          <a:lstStyle/>
          <a:p>
            <a:r>
              <a:rPr lang="en-US" dirty="0"/>
              <a:t>Second Issue: sealing eviction records</a:t>
            </a:r>
          </a:p>
        </p:txBody>
      </p:sp>
      <p:sp>
        <p:nvSpPr>
          <p:cNvPr id="4" name="Content Placeholder 2">
            <a:extLst>
              <a:ext uri="{FF2B5EF4-FFF2-40B4-BE49-F238E27FC236}">
                <a16:creationId xmlns:a16="http://schemas.microsoft.com/office/drawing/2014/main" id="{E646EEF3-0146-AE43-A234-4B7BAA315149}"/>
              </a:ext>
            </a:extLst>
          </p:cNvPr>
          <p:cNvSpPr txBox="1">
            <a:spLocks/>
          </p:cNvSpPr>
          <p:nvPr/>
        </p:nvSpPr>
        <p:spPr>
          <a:xfrm>
            <a:off x="1215487" y="2110712"/>
            <a:ext cx="9761026" cy="4994030"/>
          </a:xfrm>
          <a:prstGeom prst="rect">
            <a:avLst/>
          </a:prstGeom>
          <a:ln w="19050">
            <a:noFill/>
          </a:ln>
        </p:spPr>
        <p:txBody>
          <a:bodyPr vert="horz" lIns="91440" tIns="45720" rIns="91440" bIns="45720" rtlCol="0">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lvl="1">
              <a:buClrTx/>
            </a:pPr>
            <a:r>
              <a:rPr lang="en-US" sz="2400" u="sng" dirty="0">
                <a:solidFill>
                  <a:schemeClr val="tx1"/>
                </a:solidFill>
              </a:rPr>
              <a:t>Issue</a:t>
            </a:r>
            <a:r>
              <a:rPr lang="en-US" sz="2400" dirty="0">
                <a:solidFill>
                  <a:schemeClr val="tx1"/>
                </a:solidFill>
              </a:rPr>
              <a:t>: Private entities should be restricted from accessing eviction records and require landlords to acknowledge eviction proceedings/outcome.</a:t>
            </a:r>
          </a:p>
          <a:p>
            <a:pPr lvl="1">
              <a:buClrTx/>
            </a:pPr>
            <a:r>
              <a:rPr lang="en-US" sz="2400" u="sng" dirty="0">
                <a:solidFill>
                  <a:schemeClr val="tx1"/>
                </a:solidFill>
              </a:rPr>
              <a:t>Importance</a:t>
            </a:r>
            <a:r>
              <a:rPr lang="en-US" sz="2400" dirty="0">
                <a:solidFill>
                  <a:schemeClr val="tx1"/>
                </a:solidFill>
              </a:rPr>
              <a:t>:</a:t>
            </a:r>
          </a:p>
          <a:p>
            <a:pPr lvl="2">
              <a:buClrTx/>
            </a:pPr>
            <a:r>
              <a:rPr lang="en-US" sz="2400" dirty="0">
                <a:solidFill>
                  <a:schemeClr val="tx1"/>
                </a:solidFill>
              </a:rPr>
              <a:t>Prevents denial of application based on improper information</a:t>
            </a:r>
          </a:p>
          <a:p>
            <a:pPr lvl="2">
              <a:buClrTx/>
            </a:pPr>
            <a:r>
              <a:rPr lang="en-US" sz="2400" dirty="0">
                <a:solidFill>
                  <a:schemeClr val="tx1"/>
                </a:solidFill>
              </a:rPr>
              <a:t>Forces landlords to acknowledge eviction filing context</a:t>
            </a:r>
          </a:p>
          <a:p>
            <a:pPr lvl="2">
              <a:buClrTx/>
            </a:pPr>
            <a:r>
              <a:rPr lang="en-US" sz="2400" dirty="0">
                <a:solidFill>
                  <a:schemeClr val="tx1"/>
                </a:solidFill>
              </a:rPr>
              <a:t>Averts certain populations from “slum lords”</a:t>
            </a:r>
          </a:p>
          <a:p>
            <a:pPr lvl="2">
              <a:buClrTx/>
            </a:pPr>
            <a:r>
              <a:rPr lang="en-US" sz="2400" dirty="0">
                <a:solidFill>
                  <a:schemeClr val="tx1"/>
                </a:solidFill>
              </a:rPr>
              <a:t>Reduces burden of eviction filings</a:t>
            </a:r>
          </a:p>
          <a:p>
            <a:pPr lvl="4">
              <a:buClrTx/>
            </a:pPr>
            <a:r>
              <a:rPr lang="en-US" sz="2400" dirty="0">
                <a:solidFill>
                  <a:schemeClr val="tx1"/>
                </a:solidFill>
              </a:rPr>
              <a:t>Hardships, adverse health, discrimination</a:t>
            </a:r>
          </a:p>
        </p:txBody>
      </p:sp>
      <p:pic>
        <p:nvPicPr>
          <p:cNvPr id="2050" name="Picture 2" descr="SEAL EVICTION RECORDS | The Somerville News Weekly">
            <a:extLst>
              <a:ext uri="{FF2B5EF4-FFF2-40B4-BE49-F238E27FC236}">
                <a16:creationId xmlns:a16="http://schemas.microsoft.com/office/drawing/2014/main" id="{4AD072E4-BBE7-D948-BC81-EB210DDBCB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7314" y="4866434"/>
            <a:ext cx="3169556" cy="1718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777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AD5A9-5619-BC44-AB4D-798937FEF6EC}"/>
              </a:ext>
            </a:extLst>
          </p:cNvPr>
          <p:cNvSpPr>
            <a:spLocks noGrp="1"/>
          </p:cNvSpPr>
          <p:nvPr>
            <p:ph type="title"/>
          </p:nvPr>
        </p:nvSpPr>
        <p:spPr>
          <a:xfrm>
            <a:off x="1675482" y="523613"/>
            <a:ext cx="8841035" cy="1188720"/>
          </a:xfrm>
        </p:spPr>
        <p:txBody>
          <a:bodyPr/>
          <a:lstStyle/>
          <a:p>
            <a:r>
              <a:rPr lang="en-US" dirty="0"/>
              <a:t>Third issue: sexual risk questions - YRBS </a:t>
            </a:r>
          </a:p>
        </p:txBody>
      </p:sp>
      <p:sp>
        <p:nvSpPr>
          <p:cNvPr id="4" name="Content Placeholder 2">
            <a:extLst>
              <a:ext uri="{FF2B5EF4-FFF2-40B4-BE49-F238E27FC236}">
                <a16:creationId xmlns:a16="http://schemas.microsoft.com/office/drawing/2014/main" id="{FCDF3FE3-C875-064D-B292-05D24591F383}"/>
              </a:ext>
            </a:extLst>
          </p:cNvPr>
          <p:cNvSpPr txBox="1">
            <a:spLocks noGrp="1"/>
          </p:cNvSpPr>
          <p:nvPr>
            <p:ph idx="1"/>
          </p:nvPr>
        </p:nvSpPr>
        <p:spPr>
          <a:xfrm>
            <a:off x="3395012" y="2114431"/>
            <a:ext cx="8625550" cy="4219956"/>
          </a:xfrm>
          <a:prstGeom prst="rect">
            <a:avLst/>
          </a:prstGeom>
          <a:ln w="19050">
            <a:noFill/>
          </a:ln>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lvl="1">
              <a:buClrTx/>
            </a:pPr>
            <a:r>
              <a:rPr lang="en-US" sz="2500" u="sng" dirty="0">
                <a:solidFill>
                  <a:schemeClr val="tx1"/>
                </a:solidFill>
              </a:rPr>
              <a:t>Issue</a:t>
            </a:r>
            <a:r>
              <a:rPr lang="en-US" sz="2500" dirty="0">
                <a:solidFill>
                  <a:schemeClr val="tx1"/>
                </a:solidFill>
              </a:rPr>
              <a:t>: Louisiana youth should be allowed to answer questions about sexual health/sex-related risk factors on the Youth Risk Behavior Survey (YRBS)</a:t>
            </a:r>
          </a:p>
          <a:p>
            <a:pPr lvl="1">
              <a:buClrTx/>
            </a:pPr>
            <a:r>
              <a:rPr lang="en-US" sz="2500" u="sng" dirty="0">
                <a:solidFill>
                  <a:schemeClr val="tx1"/>
                </a:solidFill>
              </a:rPr>
              <a:t>Importance</a:t>
            </a:r>
            <a:r>
              <a:rPr lang="en-US" sz="2500" dirty="0">
                <a:solidFill>
                  <a:schemeClr val="tx1"/>
                </a:solidFill>
              </a:rPr>
              <a:t>:</a:t>
            </a:r>
          </a:p>
          <a:p>
            <a:pPr lvl="2">
              <a:buClrTx/>
            </a:pPr>
            <a:r>
              <a:rPr lang="en-US" sz="2500" dirty="0">
                <a:solidFill>
                  <a:schemeClr val="tx1"/>
                </a:solidFill>
              </a:rPr>
              <a:t>Provide accurate data to inform interventions and policies</a:t>
            </a:r>
          </a:p>
          <a:p>
            <a:pPr lvl="4">
              <a:buClrTx/>
            </a:pPr>
            <a:r>
              <a:rPr lang="en-US" sz="2500" dirty="0">
                <a:solidFill>
                  <a:schemeClr val="tx1"/>
                </a:solidFill>
              </a:rPr>
              <a:t>Teen pregnancy, infant mortality, STIs, HIV</a:t>
            </a:r>
          </a:p>
          <a:p>
            <a:pPr lvl="2">
              <a:buClrTx/>
            </a:pPr>
            <a:r>
              <a:rPr lang="en-US" sz="2500" dirty="0">
                <a:solidFill>
                  <a:schemeClr val="tx1"/>
                </a:solidFill>
              </a:rPr>
              <a:t>Assess efficacy of existing sexual education programs</a:t>
            </a:r>
          </a:p>
          <a:p>
            <a:pPr lvl="4">
              <a:buClrTx/>
            </a:pPr>
            <a:r>
              <a:rPr lang="en-US" sz="2500" dirty="0">
                <a:solidFill>
                  <a:schemeClr val="tx1"/>
                </a:solidFill>
              </a:rPr>
              <a:t>Louisiana - abstinence only</a:t>
            </a:r>
          </a:p>
          <a:p>
            <a:pPr lvl="2">
              <a:buClrTx/>
            </a:pPr>
            <a:r>
              <a:rPr lang="en-US" sz="2500" dirty="0">
                <a:solidFill>
                  <a:schemeClr val="tx1"/>
                </a:solidFill>
              </a:rPr>
              <a:t>Monitor trends: state and nationwide</a:t>
            </a:r>
          </a:p>
          <a:p>
            <a:pPr lvl="2">
              <a:buClrTx/>
            </a:pPr>
            <a:r>
              <a:rPr lang="en-US" sz="2500" dirty="0">
                <a:solidFill>
                  <a:schemeClr val="tx1"/>
                </a:solidFill>
              </a:rPr>
              <a:t>Receive federal funding for STD/HIV prevention programs</a:t>
            </a:r>
          </a:p>
          <a:p>
            <a:pPr lvl="2">
              <a:buClrTx/>
            </a:pPr>
            <a:endParaRPr lang="en-US" dirty="0"/>
          </a:p>
        </p:txBody>
      </p:sp>
      <p:pic>
        <p:nvPicPr>
          <p:cNvPr id="3074" name="Picture 2" descr="How You Can Talk to Youth About Their Sexual Health | San Diego Youth  Services">
            <a:extLst>
              <a:ext uri="{FF2B5EF4-FFF2-40B4-BE49-F238E27FC236}">
                <a16:creationId xmlns:a16="http://schemas.microsoft.com/office/drawing/2014/main" id="{344ACBC8-548F-6444-96B5-FD043106B0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719" y="3257395"/>
            <a:ext cx="3233293" cy="1808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6085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20F6951-70E5-EB46-BE1F-83C8BF4C82A0}"/>
              </a:ext>
            </a:extLst>
          </p:cNvPr>
          <p:cNvSpPr>
            <a:spLocks noGrp="1"/>
          </p:cNvSpPr>
          <p:nvPr>
            <p:ph type="title"/>
          </p:nvPr>
        </p:nvSpPr>
        <p:spPr>
          <a:xfrm>
            <a:off x="2083249" y="224675"/>
            <a:ext cx="8025501" cy="1023832"/>
          </a:xfrm>
        </p:spPr>
        <p:txBody>
          <a:bodyPr>
            <a:normAutofit/>
          </a:bodyPr>
          <a:lstStyle/>
          <a:p>
            <a:r>
              <a:rPr lang="en-US" dirty="0"/>
              <a:t>power map: Sexual health on </a:t>
            </a:r>
            <a:r>
              <a:rPr lang="en-US" dirty="0" err="1"/>
              <a:t>yrbs</a:t>
            </a:r>
            <a:endParaRPr lang="en-US" dirty="0"/>
          </a:p>
        </p:txBody>
      </p:sp>
      <p:pic>
        <p:nvPicPr>
          <p:cNvPr id="9" name="Picture 8">
            <a:extLst>
              <a:ext uri="{FF2B5EF4-FFF2-40B4-BE49-F238E27FC236}">
                <a16:creationId xmlns:a16="http://schemas.microsoft.com/office/drawing/2014/main" id="{09517541-FAD6-AB42-AC02-0B750CDB68A2}"/>
              </a:ext>
            </a:extLst>
          </p:cNvPr>
          <p:cNvPicPr>
            <a:picLocks noChangeAspect="1"/>
          </p:cNvPicPr>
          <p:nvPr/>
        </p:nvPicPr>
        <p:blipFill>
          <a:blip r:embed="rId3"/>
          <a:stretch>
            <a:fillRect/>
          </a:stretch>
        </p:blipFill>
        <p:spPr>
          <a:xfrm>
            <a:off x="1649712" y="1329712"/>
            <a:ext cx="8892571" cy="5029529"/>
          </a:xfrm>
          <a:prstGeom prst="rect">
            <a:avLst/>
          </a:prstGeom>
        </p:spPr>
      </p:pic>
      <p:sp>
        <p:nvSpPr>
          <p:cNvPr id="10" name="TextBox 9">
            <a:extLst>
              <a:ext uri="{FF2B5EF4-FFF2-40B4-BE49-F238E27FC236}">
                <a16:creationId xmlns:a16="http://schemas.microsoft.com/office/drawing/2014/main" id="{41E1ED83-046A-C54C-A5BA-E675453AF068}"/>
              </a:ext>
            </a:extLst>
          </p:cNvPr>
          <p:cNvSpPr txBox="1"/>
          <p:nvPr/>
        </p:nvSpPr>
        <p:spPr>
          <a:xfrm>
            <a:off x="2857706" y="6440446"/>
            <a:ext cx="6476581" cy="369332"/>
          </a:xfrm>
          <a:prstGeom prst="rect">
            <a:avLst/>
          </a:prstGeom>
          <a:noFill/>
        </p:spPr>
        <p:txBody>
          <a:bodyPr wrap="none" rtlCol="0">
            <a:spAutoFit/>
          </a:bodyPr>
          <a:lstStyle/>
          <a:p>
            <a:r>
              <a:rPr lang="en-US" dirty="0"/>
              <a:t>Pass through: Health and Wellness Committee – House Committee</a:t>
            </a:r>
          </a:p>
        </p:txBody>
      </p:sp>
    </p:spTree>
    <p:extLst>
      <p:ext uri="{BB962C8B-B14F-4D97-AF65-F5344CB8AC3E}">
        <p14:creationId xmlns:p14="http://schemas.microsoft.com/office/powerpoint/2010/main" val="2388379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38396-9AAF-E94B-8ECB-EB32693A7C0A}"/>
              </a:ext>
            </a:extLst>
          </p:cNvPr>
          <p:cNvSpPr>
            <a:spLocks noGrp="1"/>
          </p:cNvSpPr>
          <p:nvPr>
            <p:ph type="title"/>
          </p:nvPr>
        </p:nvSpPr>
        <p:spPr>
          <a:xfrm>
            <a:off x="2083756" y="523612"/>
            <a:ext cx="8024488" cy="1188720"/>
          </a:xfrm>
        </p:spPr>
        <p:txBody>
          <a:bodyPr/>
          <a:lstStyle/>
          <a:p>
            <a:r>
              <a:rPr lang="en-US" dirty="0"/>
              <a:t>Race, gender, &amp; Class intersections</a:t>
            </a:r>
          </a:p>
        </p:txBody>
      </p:sp>
      <p:sp>
        <p:nvSpPr>
          <p:cNvPr id="3" name="Content Placeholder 2">
            <a:extLst>
              <a:ext uri="{FF2B5EF4-FFF2-40B4-BE49-F238E27FC236}">
                <a16:creationId xmlns:a16="http://schemas.microsoft.com/office/drawing/2014/main" id="{6E6B8725-5B0D-4543-AC6C-BAFD713950C9}"/>
              </a:ext>
            </a:extLst>
          </p:cNvPr>
          <p:cNvSpPr>
            <a:spLocks noGrp="1"/>
          </p:cNvSpPr>
          <p:nvPr>
            <p:ph idx="1"/>
          </p:nvPr>
        </p:nvSpPr>
        <p:spPr>
          <a:xfrm>
            <a:off x="1913427" y="2223248"/>
            <a:ext cx="8365146" cy="4338916"/>
          </a:xfrm>
        </p:spPr>
        <p:txBody>
          <a:bodyPr>
            <a:noAutofit/>
          </a:bodyPr>
          <a:lstStyle/>
          <a:p>
            <a:pPr>
              <a:buClr>
                <a:schemeClr val="tx1"/>
              </a:buClr>
            </a:pPr>
            <a:r>
              <a:rPr lang="en-US" sz="2600" dirty="0"/>
              <a:t>Relation to CBPR </a:t>
            </a:r>
            <a:r>
              <a:rPr lang="en-US" sz="2000" dirty="0"/>
              <a:t>(Collins et al., 2018)</a:t>
            </a:r>
          </a:p>
          <a:p>
            <a:pPr>
              <a:buClr>
                <a:schemeClr val="tx1"/>
              </a:buClr>
            </a:pPr>
            <a:r>
              <a:rPr lang="en-US" sz="2600" dirty="0"/>
              <a:t>How do the three key issues affect certain communities?</a:t>
            </a:r>
          </a:p>
          <a:p>
            <a:pPr lvl="2">
              <a:buClr>
                <a:schemeClr val="tx1"/>
              </a:buClr>
            </a:pPr>
            <a:r>
              <a:rPr lang="en-US" sz="2600" dirty="0"/>
              <a:t>Black community and various other minority groups</a:t>
            </a:r>
          </a:p>
          <a:p>
            <a:pPr lvl="2">
              <a:buClr>
                <a:schemeClr val="tx1"/>
              </a:buClr>
            </a:pPr>
            <a:r>
              <a:rPr lang="en-US" sz="2600" dirty="0"/>
              <a:t>Women</a:t>
            </a:r>
          </a:p>
          <a:p>
            <a:pPr lvl="2">
              <a:buClr>
                <a:schemeClr val="tx1"/>
              </a:buClr>
            </a:pPr>
            <a:r>
              <a:rPr lang="en-US" sz="2600" dirty="0"/>
              <a:t>Single-mothers</a:t>
            </a:r>
          </a:p>
          <a:p>
            <a:pPr lvl="2">
              <a:buClr>
                <a:schemeClr val="tx1"/>
              </a:buClr>
            </a:pPr>
            <a:r>
              <a:rPr lang="en-US" sz="2600" dirty="0"/>
              <a:t>Impoverished communities</a:t>
            </a:r>
          </a:p>
          <a:p>
            <a:endParaRPr lang="en-US" sz="2600" dirty="0"/>
          </a:p>
        </p:txBody>
      </p:sp>
    </p:spTree>
    <p:extLst>
      <p:ext uri="{BB962C8B-B14F-4D97-AF65-F5344CB8AC3E}">
        <p14:creationId xmlns:p14="http://schemas.microsoft.com/office/powerpoint/2010/main" val="2705891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FFE47-31A4-AA48-959C-8B082BC254B3}"/>
              </a:ext>
            </a:extLst>
          </p:cNvPr>
          <p:cNvSpPr>
            <a:spLocks noGrp="1"/>
          </p:cNvSpPr>
          <p:nvPr>
            <p:ph type="title"/>
          </p:nvPr>
        </p:nvSpPr>
        <p:spPr>
          <a:xfrm>
            <a:off x="2231135" y="402990"/>
            <a:ext cx="7729728" cy="1188720"/>
          </a:xfrm>
        </p:spPr>
        <p:txBody>
          <a:bodyPr/>
          <a:lstStyle/>
          <a:p>
            <a:r>
              <a:rPr lang="en-US" dirty="0"/>
              <a:t>Media outreach task</a:t>
            </a:r>
          </a:p>
        </p:txBody>
      </p:sp>
      <p:sp>
        <p:nvSpPr>
          <p:cNvPr id="3" name="Content Placeholder 2">
            <a:extLst>
              <a:ext uri="{FF2B5EF4-FFF2-40B4-BE49-F238E27FC236}">
                <a16:creationId xmlns:a16="http://schemas.microsoft.com/office/drawing/2014/main" id="{DBACB2B2-EFB3-1A42-BA27-41B3286ED3C8}"/>
              </a:ext>
            </a:extLst>
          </p:cNvPr>
          <p:cNvSpPr>
            <a:spLocks noGrp="1"/>
          </p:cNvSpPr>
          <p:nvPr>
            <p:ph idx="1"/>
          </p:nvPr>
        </p:nvSpPr>
        <p:spPr>
          <a:xfrm>
            <a:off x="2231135" y="1760056"/>
            <a:ext cx="8271401" cy="4886162"/>
          </a:xfrm>
        </p:spPr>
        <p:txBody>
          <a:bodyPr>
            <a:normAutofit/>
          </a:bodyPr>
          <a:lstStyle/>
          <a:p>
            <a:pPr>
              <a:buClr>
                <a:schemeClr val="tx1"/>
              </a:buClr>
            </a:pPr>
            <a:r>
              <a:rPr lang="en-US" sz="2400" dirty="0"/>
              <a:t>Find contact information for media/news outlets in Louisiana</a:t>
            </a:r>
          </a:p>
          <a:p>
            <a:pPr lvl="2">
              <a:buClr>
                <a:schemeClr val="tx1"/>
              </a:buClr>
            </a:pPr>
            <a:r>
              <a:rPr lang="en-US" sz="2400" dirty="0"/>
              <a:t>Focus: Smaller, more rural areas</a:t>
            </a:r>
          </a:p>
          <a:p>
            <a:pPr lvl="4">
              <a:buClr>
                <a:schemeClr val="tx1"/>
              </a:buClr>
            </a:pPr>
            <a:r>
              <a:rPr lang="en-US" sz="2400" dirty="0"/>
              <a:t>Disseminate information elsewhere</a:t>
            </a:r>
          </a:p>
          <a:p>
            <a:pPr>
              <a:buClr>
                <a:schemeClr val="tx1"/>
              </a:buClr>
            </a:pPr>
            <a:r>
              <a:rPr lang="en-US" sz="2400" dirty="0"/>
              <a:t>Moderates sway to Agenda’s side </a:t>
            </a:r>
            <a:r>
              <a:rPr lang="en-US" sz="2400" dirty="0">
                <a:sym typeface="Wingdings" pitchFamily="2" charset="2"/>
              </a:rPr>
              <a:t> greater push for legislation</a:t>
            </a:r>
          </a:p>
          <a:p>
            <a:pPr>
              <a:buClr>
                <a:schemeClr val="tx1"/>
              </a:buClr>
            </a:pPr>
            <a:r>
              <a:rPr lang="en-US" sz="2400" dirty="0">
                <a:sym typeface="Wingdings" pitchFamily="2" charset="2"/>
              </a:rPr>
              <a:t>Variety of media importance</a:t>
            </a:r>
            <a:endParaRPr lang="en-US" sz="2400" dirty="0"/>
          </a:p>
          <a:p>
            <a:pPr lvl="2"/>
            <a:endParaRPr lang="en-US" sz="2400" dirty="0"/>
          </a:p>
          <a:p>
            <a:pPr lvl="2"/>
            <a:endParaRPr lang="en-US" dirty="0"/>
          </a:p>
        </p:txBody>
      </p:sp>
      <p:pic>
        <p:nvPicPr>
          <p:cNvPr id="1026" name="Picture 2" descr="The Media as an Effective Tool of Adult Education - SEAMEO CELLL">
            <a:extLst>
              <a:ext uri="{FF2B5EF4-FFF2-40B4-BE49-F238E27FC236}">
                <a16:creationId xmlns:a16="http://schemas.microsoft.com/office/drawing/2014/main" id="{1DE07AC7-83B7-2347-BB33-6E09DB111A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4525" y="4428309"/>
            <a:ext cx="3942949" cy="2217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0154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6826B5-09CC-594F-BEB6-85D477DACBBB}"/>
              </a:ext>
            </a:extLst>
          </p:cNvPr>
          <p:cNvSpPr>
            <a:spLocks noGrp="1"/>
          </p:cNvSpPr>
          <p:nvPr>
            <p:ph idx="1"/>
          </p:nvPr>
        </p:nvSpPr>
        <p:spPr>
          <a:xfrm>
            <a:off x="1178812" y="1639294"/>
            <a:ext cx="9834373" cy="4994031"/>
          </a:xfrm>
        </p:spPr>
        <p:txBody>
          <a:bodyPr>
            <a:noAutofit/>
          </a:bodyPr>
          <a:lstStyle/>
          <a:p>
            <a:pPr marL="342900" indent="-342900">
              <a:buClrTx/>
              <a:buFont typeface="+mj-lt"/>
              <a:buAutoNum type="arabicPeriod"/>
            </a:pPr>
            <a:r>
              <a:rPr lang="en-US" sz="2200" dirty="0"/>
              <a:t>Participants and community members involved in each step of process</a:t>
            </a:r>
          </a:p>
          <a:p>
            <a:pPr marL="342900" indent="-342900">
              <a:buClrTx/>
              <a:buFont typeface="+mj-lt"/>
              <a:buAutoNum type="arabicPeriod"/>
            </a:pPr>
            <a:r>
              <a:rPr lang="en-US" sz="2200" dirty="0"/>
              <a:t>Those that influence and/or affect policy are the final level that CBPR reaches </a:t>
            </a:r>
            <a:r>
              <a:rPr lang="en-US" dirty="0"/>
              <a:t>(Cargo &amp; Mercer, 2008)</a:t>
            </a:r>
          </a:p>
          <a:p>
            <a:pPr lvl="2">
              <a:buClrTx/>
            </a:pPr>
            <a:r>
              <a:rPr lang="en-US" sz="2200" dirty="0"/>
              <a:t>Affects sustainability of interventions through funding</a:t>
            </a:r>
          </a:p>
          <a:p>
            <a:pPr marL="342900" indent="-342900">
              <a:buClrTx/>
              <a:buFont typeface="+mj-lt"/>
              <a:buAutoNum type="arabicPeriod"/>
            </a:pPr>
            <a:r>
              <a:rPr lang="en-US" sz="2200" dirty="0"/>
              <a:t>Most ethical approach includes community allies and nonacademic partners </a:t>
            </a:r>
            <a:r>
              <a:rPr lang="en-US" dirty="0"/>
              <a:t>(Cargo &amp; Mercer, 2008)</a:t>
            </a:r>
          </a:p>
          <a:p>
            <a:pPr lvl="2">
              <a:buClrTx/>
            </a:pPr>
            <a:r>
              <a:rPr lang="en-US" sz="2200" dirty="0"/>
              <a:t>Offers valuable insight for legislators; incorporates community thoughts</a:t>
            </a:r>
          </a:p>
          <a:p>
            <a:pPr marL="342900" indent="-342900">
              <a:buClrTx/>
              <a:buFont typeface="+mj-lt"/>
              <a:buAutoNum type="arabicPeriod"/>
            </a:pPr>
            <a:r>
              <a:rPr lang="en-US" sz="2200" dirty="0"/>
              <a:t>Responsibility distributed amongst participants, researchers, community allies, and legislators </a:t>
            </a:r>
            <a:r>
              <a:rPr lang="en-US" dirty="0"/>
              <a:t>(Collins et al., 2018)</a:t>
            </a:r>
          </a:p>
          <a:p>
            <a:pPr marL="342900" indent="-342900">
              <a:buClrTx/>
              <a:buFont typeface="+mj-lt"/>
              <a:buAutoNum type="arabicPeriod"/>
            </a:pPr>
            <a:r>
              <a:rPr lang="en-US" sz="2200" dirty="0"/>
              <a:t>Values or “drivers” are extremely important </a:t>
            </a:r>
            <a:r>
              <a:rPr lang="en-US" dirty="0"/>
              <a:t>(Berge, Mendenhall &amp; Doherty, 2009</a:t>
            </a:r>
            <a:r>
              <a:rPr lang="en-US" sz="2200" dirty="0"/>
              <a:t>)</a:t>
            </a:r>
          </a:p>
          <a:p>
            <a:pPr lvl="2">
              <a:buClrTx/>
            </a:pPr>
            <a:r>
              <a:rPr lang="en-US" sz="2200" dirty="0"/>
              <a:t>Use of champion; community influence</a:t>
            </a:r>
          </a:p>
        </p:txBody>
      </p:sp>
      <p:sp>
        <p:nvSpPr>
          <p:cNvPr id="4" name="Title 1">
            <a:extLst>
              <a:ext uri="{FF2B5EF4-FFF2-40B4-BE49-F238E27FC236}">
                <a16:creationId xmlns:a16="http://schemas.microsoft.com/office/drawing/2014/main" id="{81C0B748-3CE2-F24C-9D64-1E5836FD5E04}"/>
              </a:ext>
            </a:extLst>
          </p:cNvPr>
          <p:cNvSpPr>
            <a:spLocks noGrp="1"/>
          </p:cNvSpPr>
          <p:nvPr>
            <p:ph type="title"/>
          </p:nvPr>
        </p:nvSpPr>
        <p:spPr>
          <a:xfrm>
            <a:off x="2083249" y="224675"/>
            <a:ext cx="8025501" cy="1023832"/>
          </a:xfrm>
        </p:spPr>
        <p:txBody>
          <a:bodyPr>
            <a:normAutofit/>
          </a:bodyPr>
          <a:lstStyle/>
          <a:p>
            <a:r>
              <a:rPr lang="en-US" dirty="0"/>
              <a:t>relevant </a:t>
            </a:r>
            <a:r>
              <a:rPr lang="en-US" dirty="0" err="1"/>
              <a:t>cbpr</a:t>
            </a:r>
            <a:r>
              <a:rPr lang="en-US" dirty="0"/>
              <a:t> principles</a:t>
            </a:r>
          </a:p>
        </p:txBody>
      </p:sp>
    </p:spTree>
    <p:extLst>
      <p:ext uri="{BB962C8B-B14F-4D97-AF65-F5344CB8AC3E}">
        <p14:creationId xmlns:p14="http://schemas.microsoft.com/office/powerpoint/2010/main" val="4291998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58FC6-4595-D446-9894-29AEAE3B63E8}"/>
              </a:ext>
            </a:extLst>
          </p:cNvPr>
          <p:cNvSpPr>
            <a:spLocks noGrp="1"/>
          </p:cNvSpPr>
          <p:nvPr>
            <p:ph type="title"/>
          </p:nvPr>
        </p:nvSpPr>
        <p:spPr>
          <a:xfrm>
            <a:off x="2231135" y="490289"/>
            <a:ext cx="7729728" cy="1188720"/>
          </a:xfrm>
        </p:spPr>
        <p:txBody>
          <a:bodyPr/>
          <a:lstStyle/>
          <a:p>
            <a:r>
              <a:rPr lang="en-US" dirty="0"/>
              <a:t>Relation to project direct</a:t>
            </a:r>
          </a:p>
        </p:txBody>
      </p:sp>
      <p:sp>
        <p:nvSpPr>
          <p:cNvPr id="3" name="Content Placeholder 2">
            <a:extLst>
              <a:ext uri="{FF2B5EF4-FFF2-40B4-BE49-F238E27FC236}">
                <a16:creationId xmlns:a16="http://schemas.microsoft.com/office/drawing/2014/main" id="{2965A909-948F-7D44-A512-8D4C177F9AF4}"/>
              </a:ext>
            </a:extLst>
          </p:cNvPr>
          <p:cNvSpPr>
            <a:spLocks noGrp="1"/>
          </p:cNvSpPr>
          <p:nvPr>
            <p:ph idx="1"/>
          </p:nvPr>
        </p:nvSpPr>
        <p:spPr>
          <a:xfrm>
            <a:off x="2162466" y="2214525"/>
            <a:ext cx="7867068" cy="3812373"/>
          </a:xfrm>
        </p:spPr>
        <p:txBody>
          <a:bodyPr>
            <a:normAutofit/>
          </a:bodyPr>
          <a:lstStyle/>
          <a:p>
            <a:pPr>
              <a:buClr>
                <a:schemeClr val="tx1"/>
              </a:buClr>
            </a:pPr>
            <a:r>
              <a:rPr lang="en-US" sz="2800" dirty="0"/>
              <a:t>Children should get “healthiest start possible”</a:t>
            </a:r>
          </a:p>
          <a:p>
            <a:pPr lvl="2">
              <a:buClr>
                <a:schemeClr val="tx1"/>
              </a:buClr>
            </a:pPr>
            <a:r>
              <a:rPr lang="en-US" sz="2800" dirty="0"/>
              <a:t>Development</a:t>
            </a:r>
          </a:p>
          <a:p>
            <a:pPr lvl="2">
              <a:buClr>
                <a:schemeClr val="tx1"/>
              </a:buClr>
            </a:pPr>
            <a:r>
              <a:rPr lang="en-US" sz="2800" dirty="0"/>
              <a:t>Support</a:t>
            </a:r>
          </a:p>
          <a:p>
            <a:pPr>
              <a:buClr>
                <a:schemeClr val="tx1"/>
              </a:buClr>
            </a:pPr>
            <a:r>
              <a:rPr lang="en-US" sz="2800" dirty="0"/>
              <a:t>Committed to social justice and health equity</a:t>
            </a:r>
          </a:p>
          <a:p>
            <a:pPr>
              <a:buClr>
                <a:schemeClr val="tx1"/>
              </a:buClr>
            </a:pPr>
            <a:r>
              <a:rPr lang="en-US" sz="2800" dirty="0"/>
              <a:t>Collaborative/partnership-based</a:t>
            </a:r>
          </a:p>
          <a:p>
            <a:pPr>
              <a:buClr>
                <a:schemeClr val="tx1"/>
              </a:buClr>
            </a:pPr>
            <a:r>
              <a:rPr lang="en-US" sz="2800" dirty="0"/>
              <a:t>Recognizes context and culture</a:t>
            </a:r>
          </a:p>
        </p:txBody>
      </p:sp>
    </p:spTree>
    <p:extLst>
      <p:ext uri="{BB962C8B-B14F-4D97-AF65-F5344CB8AC3E}">
        <p14:creationId xmlns:p14="http://schemas.microsoft.com/office/powerpoint/2010/main" val="1947896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6826B5-09CC-594F-BEB6-85D477DACBBB}"/>
              </a:ext>
            </a:extLst>
          </p:cNvPr>
          <p:cNvSpPr>
            <a:spLocks noGrp="1"/>
          </p:cNvSpPr>
          <p:nvPr>
            <p:ph idx="1"/>
          </p:nvPr>
        </p:nvSpPr>
        <p:spPr>
          <a:xfrm>
            <a:off x="1542786" y="1671292"/>
            <a:ext cx="9685782" cy="5634111"/>
          </a:xfrm>
        </p:spPr>
        <p:txBody>
          <a:bodyPr>
            <a:normAutofit/>
          </a:bodyPr>
          <a:lstStyle/>
          <a:p>
            <a:pPr>
              <a:buClrTx/>
            </a:pPr>
            <a:r>
              <a:rPr lang="en-US" sz="2300" dirty="0"/>
              <a:t>Small triumphs are still steps in the right direction!</a:t>
            </a:r>
          </a:p>
          <a:p>
            <a:pPr lvl="2">
              <a:buClrTx/>
            </a:pPr>
            <a:r>
              <a:rPr lang="en-US" sz="2300" dirty="0"/>
              <a:t>Sometimes, outcome is not always passed legislation</a:t>
            </a:r>
          </a:p>
          <a:p>
            <a:pPr>
              <a:buClrTx/>
            </a:pPr>
            <a:r>
              <a:rPr lang="en-US" sz="2300" dirty="0"/>
              <a:t>Better understand process of how legislation is passed through Congress</a:t>
            </a:r>
          </a:p>
          <a:p>
            <a:pPr lvl="2">
              <a:buClrTx/>
            </a:pPr>
            <a:r>
              <a:rPr lang="en-US" sz="2300" dirty="0"/>
              <a:t>Proposal </a:t>
            </a:r>
            <a:r>
              <a:rPr lang="en-US" sz="2300" dirty="0">
                <a:sym typeface="Wingdings" pitchFamily="2" charset="2"/>
              </a:rPr>
              <a:t> Bill</a:t>
            </a:r>
          </a:p>
          <a:p>
            <a:pPr lvl="2">
              <a:buClrTx/>
            </a:pPr>
            <a:r>
              <a:rPr lang="en-US" sz="2300" dirty="0">
                <a:sym typeface="Wingdings" pitchFamily="2" charset="2"/>
              </a:rPr>
              <a:t>Importance of strategy – one of most pivotal aspects</a:t>
            </a:r>
          </a:p>
          <a:p>
            <a:pPr lvl="4">
              <a:buClrTx/>
            </a:pPr>
            <a:r>
              <a:rPr lang="en-US" sz="2300" dirty="0">
                <a:sym typeface="Wingdings" pitchFamily="2" charset="2"/>
              </a:rPr>
              <a:t>Specific wording of bill</a:t>
            </a:r>
          </a:p>
          <a:p>
            <a:pPr lvl="4">
              <a:buClrTx/>
            </a:pPr>
            <a:r>
              <a:rPr lang="en-US" sz="2300" dirty="0">
                <a:sym typeface="Wingdings" pitchFamily="2" charset="2"/>
              </a:rPr>
              <a:t>Committee the bill is passing through</a:t>
            </a:r>
          </a:p>
          <a:p>
            <a:pPr lvl="4">
              <a:buClrTx/>
            </a:pPr>
            <a:r>
              <a:rPr lang="en-US" sz="2300" dirty="0">
                <a:sym typeface="Wingdings" pitchFamily="2" charset="2"/>
              </a:rPr>
              <a:t>Allies and opponents</a:t>
            </a:r>
            <a:endParaRPr lang="en-US" sz="2300" dirty="0"/>
          </a:p>
          <a:p>
            <a:pPr>
              <a:buClrTx/>
            </a:pPr>
            <a:r>
              <a:rPr lang="en-US" sz="2300" dirty="0"/>
              <a:t>Media/news outreach is a powerful means to connect with people</a:t>
            </a:r>
          </a:p>
          <a:p>
            <a:pPr>
              <a:buClrTx/>
            </a:pPr>
            <a:endParaRPr lang="en-US" sz="2300" dirty="0"/>
          </a:p>
          <a:p>
            <a:pPr marL="914400" lvl="4" indent="0">
              <a:buClrTx/>
              <a:buNone/>
            </a:pPr>
            <a:endParaRPr lang="en-US" sz="2300" dirty="0"/>
          </a:p>
          <a:p>
            <a:pPr lvl="2">
              <a:buClrTx/>
            </a:pPr>
            <a:endParaRPr lang="en-US" sz="2200" dirty="0">
              <a:sym typeface="Wingdings" pitchFamily="2" charset="2"/>
            </a:endParaRPr>
          </a:p>
          <a:p>
            <a:pPr lvl="2">
              <a:buClrTx/>
            </a:pPr>
            <a:endParaRPr lang="en-US" dirty="0"/>
          </a:p>
        </p:txBody>
      </p:sp>
      <p:sp>
        <p:nvSpPr>
          <p:cNvPr id="4" name="Title 1">
            <a:extLst>
              <a:ext uri="{FF2B5EF4-FFF2-40B4-BE49-F238E27FC236}">
                <a16:creationId xmlns:a16="http://schemas.microsoft.com/office/drawing/2014/main" id="{BBA45C52-CE16-104A-BF7C-10E05DB4C568}"/>
              </a:ext>
            </a:extLst>
          </p:cNvPr>
          <p:cNvSpPr>
            <a:spLocks noGrp="1"/>
          </p:cNvSpPr>
          <p:nvPr>
            <p:ph type="title"/>
          </p:nvPr>
        </p:nvSpPr>
        <p:spPr>
          <a:xfrm>
            <a:off x="1542786" y="267883"/>
            <a:ext cx="9106427" cy="1023832"/>
          </a:xfrm>
        </p:spPr>
        <p:txBody>
          <a:bodyPr>
            <a:normAutofit fontScale="90000"/>
          </a:bodyPr>
          <a:lstStyle/>
          <a:p>
            <a:r>
              <a:rPr lang="en-US" dirty="0"/>
              <a:t>Knowledge gained through this experience</a:t>
            </a:r>
          </a:p>
        </p:txBody>
      </p:sp>
    </p:spTree>
    <p:extLst>
      <p:ext uri="{BB962C8B-B14F-4D97-AF65-F5344CB8AC3E}">
        <p14:creationId xmlns:p14="http://schemas.microsoft.com/office/powerpoint/2010/main" val="1633273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28046-BD75-C649-BB6D-20BB46820004}"/>
              </a:ext>
            </a:extLst>
          </p:cNvPr>
          <p:cNvSpPr>
            <a:spLocks noGrp="1"/>
          </p:cNvSpPr>
          <p:nvPr>
            <p:ph type="title"/>
          </p:nvPr>
        </p:nvSpPr>
        <p:spPr>
          <a:xfrm>
            <a:off x="2231136" y="442178"/>
            <a:ext cx="7729728" cy="1188720"/>
          </a:xfrm>
        </p:spPr>
        <p:txBody>
          <a:bodyPr/>
          <a:lstStyle/>
          <a:p>
            <a:r>
              <a:rPr lang="en-US" dirty="0"/>
              <a:t>reflection</a:t>
            </a:r>
          </a:p>
        </p:txBody>
      </p:sp>
      <p:sp>
        <p:nvSpPr>
          <p:cNvPr id="3" name="Content Placeholder 2">
            <a:extLst>
              <a:ext uri="{FF2B5EF4-FFF2-40B4-BE49-F238E27FC236}">
                <a16:creationId xmlns:a16="http://schemas.microsoft.com/office/drawing/2014/main" id="{B5FDDF83-CF12-3C4F-AE5D-5F262F15D7B5}"/>
              </a:ext>
            </a:extLst>
          </p:cNvPr>
          <p:cNvSpPr>
            <a:spLocks noGrp="1"/>
          </p:cNvSpPr>
          <p:nvPr>
            <p:ph idx="1"/>
          </p:nvPr>
        </p:nvSpPr>
        <p:spPr>
          <a:xfrm>
            <a:off x="1846729" y="2127479"/>
            <a:ext cx="8498541" cy="4882921"/>
          </a:xfrm>
        </p:spPr>
        <p:txBody>
          <a:bodyPr>
            <a:normAutofit/>
          </a:bodyPr>
          <a:lstStyle/>
          <a:p>
            <a:pPr>
              <a:buClr>
                <a:schemeClr val="tx1"/>
              </a:buClr>
            </a:pPr>
            <a:r>
              <a:rPr lang="en-US" sz="2400" dirty="0"/>
              <a:t>Personal component: my hometown is Lake Charles, LA</a:t>
            </a:r>
          </a:p>
          <a:p>
            <a:pPr lvl="2">
              <a:buClr>
                <a:schemeClr val="tx1"/>
              </a:buClr>
            </a:pPr>
            <a:r>
              <a:rPr lang="en-US" sz="2400" dirty="0"/>
              <a:t>Media outreach task – familiarity</a:t>
            </a:r>
          </a:p>
          <a:p>
            <a:pPr lvl="2">
              <a:buClr>
                <a:schemeClr val="tx1"/>
              </a:buClr>
            </a:pPr>
            <a:r>
              <a:rPr lang="en-US" sz="2400" dirty="0"/>
              <a:t>Satisfaction in that I was giving back to my state</a:t>
            </a:r>
          </a:p>
          <a:p>
            <a:pPr>
              <a:buClrTx/>
            </a:pPr>
            <a:r>
              <a:rPr lang="en-US" sz="2400" dirty="0"/>
              <a:t>Agenda meaningfully impacts communities</a:t>
            </a:r>
          </a:p>
          <a:p>
            <a:pPr>
              <a:buClrTx/>
            </a:pPr>
            <a:r>
              <a:rPr lang="en-US" sz="2400" dirty="0"/>
              <a:t>Young people can be proactive and beneficial to the solution!</a:t>
            </a:r>
          </a:p>
          <a:p>
            <a:pPr lvl="2">
              <a:buClrTx/>
            </a:pPr>
            <a:r>
              <a:rPr lang="en-US" sz="2400" dirty="0"/>
              <a:t>Tasks serve as foundation that can be furthered by those with expertise</a:t>
            </a:r>
          </a:p>
          <a:p>
            <a:pPr lvl="2">
              <a:buClrTx/>
            </a:pPr>
            <a:r>
              <a:rPr lang="en-US" sz="2400" dirty="0"/>
              <a:t>All tasks are important, no matter how small</a:t>
            </a:r>
          </a:p>
          <a:p>
            <a:pPr marL="0" indent="0">
              <a:buNone/>
            </a:pPr>
            <a:endParaRPr lang="en-US" sz="2400" dirty="0"/>
          </a:p>
          <a:p>
            <a:endParaRPr lang="en-US" dirty="0"/>
          </a:p>
        </p:txBody>
      </p:sp>
    </p:spTree>
    <p:extLst>
      <p:ext uri="{BB962C8B-B14F-4D97-AF65-F5344CB8AC3E}">
        <p14:creationId xmlns:p14="http://schemas.microsoft.com/office/powerpoint/2010/main" val="2186170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C99D7C-6C1B-A641-9BFE-711F58ED24F6}"/>
              </a:ext>
            </a:extLst>
          </p:cNvPr>
          <p:cNvSpPr>
            <a:spLocks noGrp="1"/>
          </p:cNvSpPr>
          <p:nvPr>
            <p:ph idx="1"/>
          </p:nvPr>
        </p:nvSpPr>
        <p:spPr>
          <a:xfrm>
            <a:off x="760504" y="1282682"/>
            <a:ext cx="10757647" cy="5788062"/>
          </a:xfrm>
        </p:spPr>
        <p:txBody>
          <a:bodyPr>
            <a:normAutofit fontScale="70000" lnSpcReduction="20000"/>
          </a:bodyPr>
          <a:lstStyle/>
          <a:p>
            <a:pPr indent="-457200">
              <a:lnSpc>
                <a:spcPct val="200000"/>
              </a:lnSpc>
              <a:buNone/>
            </a:pPr>
            <a:r>
              <a:rPr lang="en-US" sz="2100" dirty="0"/>
              <a:t>Berge, J. M., Mendenhall, T. J., &amp; Doherty, W. J. (2009). Using Community‐Based Participatory Research (CBPR) to target health disparities in families. </a:t>
            </a:r>
            <a:r>
              <a:rPr lang="en-US" sz="2100" i="1" dirty="0"/>
              <a:t>Family relations</a:t>
            </a:r>
            <a:r>
              <a:rPr lang="en-US" sz="2100" dirty="0"/>
              <a:t>, </a:t>
            </a:r>
            <a:r>
              <a:rPr lang="en-US" sz="2100" i="1" dirty="0"/>
              <a:t>58</a:t>
            </a:r>
            <a:r>
              <a:rPr lang="en-US" sz="2100" dirty="0"/>
              <a:t>(4), 475-488.</a:t>
            </a:r>
          </a:p>
          <a:p>
            <a:pPr indent="-457200">
              <a:lnSpc>
                <a:spcPct val="200000"/>
              </a:lnSpc>
              <a:buNone/>
            </a:pPr>
            <a:r>
              <a:rPr lang="en-US" sz="2100" dirty="0"/>
              <a:t>Cargo, M., &amp; Mercer, S. L. (2008). The value and challenges of participatory research: Strengthening its practice. Annual Review of Public Health, 29, 325-350. </a:t>
            </a:r>
            <a:r>
              <a:rPr lang="en-US" sz="2100" dirty="0" err="1"/>
              <a:t>doi</a:t>
            </a:r>
            <a:r>
              <a:rPr lang="en-US" sz="2100" dirty="0"/>
              <a:t>: 10.1146/annurev.publhealth.29.091307.083824.</a:t>
            </a:r>
          </a:p>
          <a:p>
            <a:pPr indent="-457200">
              <a:lnSpc>
                <a:spcPct val="200000"/>
              </a:lnSpc>
              <a:buNone/>
            </a:pPr>
            <a:r>
              <a:rPr lang="en-US" sz="2100" dirty="0"/>
              <a:t>Collins, S. E., </a:t>
            </a:r>
            <a:r>
              <a:rPr lang="en-US" sz="2100" dirty="0" err="1"/>
              <a:t>Clifasefi</a:t>
            </a:r>
            <a:r>
              <a:rPr lang="en-US" sz="2100" dirty="0"/>
              <a:t>, S. L., Stanton, J., The Leap Advisory Board, Straits, K., Gil-</a:t>
            </a:r>
            <a:r>
              <a:rPr lang="en-US" sz="2100" dirty="0" err="1"/>
              <a:t>Kashiwabara</a:t>
            </a:r>
            <a:r>
              <a:rPr lang="en-US" sz="2100" dirty="0"/>
              <a:t>, E., Rodriguez Espinosa, P., </a:t>
            </a:r>
            <a:r>
              <a:rPr lang="en-US" sz="2100" dirty="0" err="1"/>
              <a:t>Nicasio</a:t>
            </a:r>
            <a:r>
              <a:rPr lang="en-US" sz="2100" dirty="0"/>
              <a:t>, A. V., </a:t>
            </a:r>
            <a:r>
              <a:rPr lang="en-US" sz="2100" dirty="0" err="1"/>
              <a:t>Andrasik</a:t>
            </a:r>
            <a:r>
              <a:rPr lang="en-US" sz="2100" dirty="0"/>
              <a:t>, M. P., Hawes, S. M., Miller, K. A., Nelson, L. A., </a:t>
            </a:r>
            <a:r>
              <a:rPr lang="en-US" sz="2100" dirty="0" err="1"/>
              <a:t>Orfaly</a:t>
            </a:r>
            <a:r>
              <a:rPr lang="en-US" sz="2100" dirty="0"/>
              <a:t>, V. E., Duran, B. M., &amp; Wallerstein, N. (2018). Community-based participatory research (CBPR): Towards equitable involvement of community in psychology research. </a:t>
            </a:r>
            <a:r>
              <a:rPr lang="en-US" sz="2100" i="1" dirty="0"/>
              <a:t>The American psychologist</a:t>
            </a:r>
            <a:r>
              <a:rPr lang="en-US" sz="2100" dirty="0"/>
              <a:t>, </a:t>
            </a:r>
            <a:r>
              <a:rPr lang="en-US" sz="2100" i="1" dirty="0"/>
              <a:t>73</a:t>
            </a:r>
            <a:r>
              <a:rPr lang="en-US" sz="2100" dirty="0"/>
              <a:t>(7), 884–898. https://</a:t>
            </a:r>
            <a:r>
              <a:rPr lang="en-US" sz="2100" dirty="0" err="1"/>
              <a:t>doi.org</a:t>
            </a:r>
            <a:r>
              <a:rPr lang="en-US" sz="2100" dirty="0"/>
              <a:t>/10.1037/amp0000167</a:t>
            </a:r>
          </a:p>
          <a:p>
            <a:pPr indent="-457200">
              <a:lnSpc>
                <a:spcPct val="200000"/>
              </a:lnSpc>
              <a:buNone/>
            </a:pPr>
            <a:r>
              <a:rPr lang="en-US" sz="2100" dirty="0"/>
              <a:t>Project direct core values. (n.d.). Retrieved April 28, 2021, from https://</a:t>
            </a:r>
            <a:r>
              <a:rPr lang="en-US" sz="2100" dirty="0" err="1"/>
              <a:t>www.courtneynbaker.com</a:t>
            </a:r>
            <a:r>
              <a:rPr lang="en-US" sz="2100" dirty="0"/>
              <a:t>/project-direct-core-</a:t>
            </a:r>
            <a:r>
              <a:rPr lang="en-US" sz="2100" dirty="0" err="1"/>
              <a:t>values.html</a:t>
            </a:r>
            <a:endParaRPr lang="en-US" sz="2100" dirty="0"/>
          </a:p>
          <a:p>
            <a:pPr indent="-457200">
              <a:lnSpc>
                <a:spcPct val="200000"/>
              </a:lnSpc>
              <a:buNone/>
            </a:pPr>
            <a:r>
              <a:rPr lang="en-US" sz="2100" dirty="0"/>
              <a:t>Wallerstein, N., &amp; Duran, B. (2010). Community-based participatory research contributions to intervention research: the intersection of science and practice to improve health equity. </a:t>
            </a:r>
            <a:r>
              <a:rPr lang="en-US" sz="2100" i="1" dirty="0"/>
              <a:t>American journal of public health</a:t>
            </a:r>
            <a:r>
              <a:rPr lang="en-US" sz="2100" dirty="0"/>
              <a:t>, </a:t>
            </a:r>
            <a:r>
              <a:rPr lang="en-US" sz="2100" i="1" dirty="0"/>
              <a:t>100 Suppl 1</a:t>
            </a:r>
            <a:r>
              <a:rPr lang="en-US" sz="2100" dirty="0"/>
              <a:t>(Suppl 1), S40–S46. https://</a:t>
            </a:r>
            <a:r>
              <a:rPr lang="en-US" sz="2100" dirty="0" err="1"/>
              <a:t>doi.org</a:t>
            </a:r>
            <a:r>
              <a:rPr lang="en-US" sz="2100" dirty="0"/>
              <a:t>/10.2105/AJPH.2009.184036</a:t>
            </a:r>
          </a:p>
          <a:p>
            <a:endParaRPr lang="en-US" dirty="0"/>
          </a:p>
        </p:txBody>
      </p:sp>
      <p:sp>
        <p:nvSpPr>
          <p:cNvPr id="5" name="Title 1">
            <a:extLst>
              <a:ext uri="{FF2B5EF4-FFF2-40B4-BE49-F238E27FC236}">
                <a16:creationId xmlns:a16="http://schemas.microsoft.com/office/drawing/2014/main" id="{7B684373-3AFA-7F42-BD23-9BC518E7228C}"/>
              </a:ext>
            </a:extLst>
          </p:cNvPr>
          <p:cNvSpPr txBox="1">
            <a:spLocks/>
          </p:cNvSpPr>
          <p:nvPr/>
        </p:nvSpPr>
        <p:spPr bwMode="black">
          <a:xfrm>
            <a:off x="2083249" y="224675"/>
            <a:ext cx="8025501" cy="1023832"/>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en-US" dirty="0"/>
              <a:t>References</a:t>
            </a:r>
          </a:p>
        </p:txBody>
      </p:sp>
      <p:pic>
        <p:nvPicPr>
          <p:cNvPr id="2049" name="Picture 1" descr="page4image491904">
            <a:extLst>
              <a:ext uri="{FF2B5EF4-FFF2-40B4-BE49-F238E27FC236}">
                <a16:creationId xmlns:a16="http://schemas.microsoft.com/office/drawing/2014/main" id="{2A905E00-D040-E443-84E0-D716B3105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562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page4image491904">
            <a:extLst>
              <a:ext uri="{FF2B5EF4-FFF2-40B4-BE49-F238E27FC236}">
                <a16:creationId xmlns:a16="http://schemas.microsoft.com/office/drawing/2014/main" id="{283E188E-69E7-0E4C-9EB3-7BCE11734B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56200" cy="19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4923714"/>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{F176CDED-FFA9-0241-B066-F2C496F1E7A2}tf10001120</Template>
  <TotalTime>401</TotalTime>
  <Words>1578</Words>
  <Application>Microsoft Macintosh PowerPoint</Application>
  <PresentationFormat>Widescreen</PresentationFormat>
  <Paragraphs>144</Paragraphs>
  <Slides>15</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Gill Sans MT</vt:lpstr>
      <vt:lpstr>Parcel</vt:lpstr>
      <vt:lpstr>Project direct tier ii service learning: Agenda for children</vt:lpstr>
      <vt:lpstr>Community-based participatory research</vt:lpstr>
      <vt:lpstr>Project overview</vt:lpstr>
      <vt:lpstr>Objectives of Projects</vt:lpstr>
      <vt:lpstr>First issue: paid Leave</vt:lpstr>
      <vt:lpstr>Second Issue: sealing eviction records</vt:lpstr>
      <vt:lpstr>Third issue: sexual risk questions - YRBS </vt:lpstr>
      <vt:lpstr>power map: Sexual health on yrbs</vt:lpstr>
      <vt:lpstr>Race, gender, &amp; Class intersections</vt:lpstr>
      <vt:lpstr>Media outreach task</vt:lpstr>
      <vt:lpstr>relevant cbpr principles</vt:lpstr>
      <vt:lpstr>Relation to project direct</vt:lpstr>
      <vt:lpstr>Knowledge gained through this experience</vt:lpstr>
      <vt:lpstr>reflection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Agenda for children: research project</dc:title>
  <dc:creator>Reyes, Lauren D</dc:creator>
  <cp:lastModifiedBy>Reyes, Lauren D</cp:lastModifiedBy>
  <cp:revision>58</cp:revision>
  <dcterms:created xsi:type="dcterms:W3CDTF">2021-04-07T05:57:16Z</dcterms:created>
  <dcterms:modified xsi:type="dcterms:W3CDTF">2021-04-28T16:23:29Z</dcterms:modified>
</cp:coreProperties>
</file>