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9"/>
  </p:normalViewPr>
  <p:slideViewPr>
    <p:cSldViewPr snapToGrid="0">
      <p:cViewPr varScale="1">
        <p:scale>
          <a:sx n="140" d="100"/>
          <a:sy n="140" d="100"/>
        </p:scale>
        <p:origin x="840"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d2d3485ca2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d2d3485ca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SzPts val="1500"/>
              <a:buChar char="●"/>
            </a:pPr>
            <a:r>
              <a:rPr lang="en" sz="1500"/>
              <a:t>CBPR definition</a:t>
            </a:r>
            <a:endParaRPr sz="1500"/>
          </a:p>
          <a:p>
            <a:pPr marL="457200" lvl="0" indent="-323850" algn="l" rtl="0">
              <a:spcBef>
                <a:spcPts val="0"/>
              </a:spcBef>
              <a:spcAft>
                <a:spcPts val="0"/>
              </a:spcAft>
              <a:buSzPts val="1500"/>
              <a:buChar char="●"/>
            </a:pPr>
            <a:r>
              <a:rPr lang="en" sz="1500"/>
              <a:t>Goals of CBPR: bridge gap, improve well-being through equitable measures and promotion of positive and sustainable change </a:t>
            </a:r>
            <a:endParaRPr sz="1500"/>
          </a:p>
          <a:p>
            <a:pPr marL="457200" lvl="0" indent="-323850" algn="l" rtl="0">
              <a:spcBef>
                <a:spcPts val="0"/>
              </a:spcBef>
              <a:spcAft>
                <a:spcPts val="0"/>
              </a:spcAft>
              <a:buSzPts val="1500"/>
              <a:buChar char="●"/>
            </a:pPr>
            <a:r>
              <a:rPr lang="en" sz="1500"/>
              <a:t>Key components revolve around these communities that are home to diverse individuals whose identities are shaped by strength, challenges, and disparities within their communities </a:t>
            </a:r>
            <a:endParaRPr sz="15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d2d3485ca2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d2d3485ca2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d2d3485ca2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d2d3485ca2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d2d3485ca2_1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d2d3485ca2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SzPts val="1500"/>
              <a:buChar char="●"/>
            </a:pPr>
            <a:r>
              <a:rPr lang="en" sz="1500"/>
              <a:t>Because populations differ from paris to parish, it is necessary to reach representatives that are most familiar with their member populations and their needs. Parish representatives are, of course, most familiar with the lifestyles and the needs of the people they represent </a:t>
            </a:r>
            <a:endParaRPr sz="1500"/>
          </a:p>
          <a:p>
            <a:pPr marL="457200" lvl="0" indent="-323850" algn="l" rtl="0">
              <a:spcBef>
                <a:spcPts val="0"/>
              </a:spcBef>
              <a:spcAft>
                <a:spcPts val="0"/>
              </a:spcAft>
              <a:buSzPts val="1500"/>
              <a:buChar char="●"/>
            </a:pPr>
            <a:r>
              <a:rPr lang="en" sz="1500"/>
              <a:t>Through the formation of these connections between the researchers and community stakeholders, an equitable partnership can be reached </a:t>
            </a:r>
            <a:endParaRPr sz="15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d2d3485ca2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d2d3485ca2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t>It is a necessary component of CBPR to provide community members with culturally relevant information that is specific to their needs </a:t>
            </a:r>
            <a:endParaRPr sz="1500"/>
          </a:p>
          <a:p>
            <a:pPr marL="0" lvl="0" indent="0" algn="l" rtl="0">
              <a:spcBef>
                <a:spcPts val="0"/>
              </a:spcBef>
              <a:spcAft>
                <a:spcPts val="0"/>
              </a:spcAft>
              <a:buNone/>
            </a:pPr>
            <a:r>
              <a:rPr lang="en" sz="1500"/>
              <a:t>Additionally, we are constantly being consumed with the information presented around us. The availability of mass media has the capacity to reach a wide array of people</a:t>
            </a:r>
            <a:endParaRPr sz="15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d2d3485ca2_0_2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d2d3485ca2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d2d3485ca2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d2d3485ca2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d2d3485ca2_0_2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d2d3485ca2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d2d3485ca2_1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d2d3485ca2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a:solidFill>
                  <a:schemeClr val="dk1"/>
                </a:solidFill>
                <a:latin typeface="Roboto"/>
                <a:ea typeface="Roboto"/>
                <a:cs typeface="Roboto"/>
                <a:sym typeface="Roboto"/>
              </a:rPr>
              <a:t>Agenda provides children and their families with not only opportunity, but a voice that can be heard through awareness of social and economic diversity and in the community.</a:t>
            </a:r>
            <a:endParaRPr sz="1500"/>
          </a:p>
          <a:p>
            <a:pPr marL="0" lvl="0" indent="0" algn="l" rtl="0">
              <a:spcBef>
                <a:spcPts val="1200"/>
              </a:spcBef>
              <a:spcAft>
                <a:spcPts val="0"/>
              </a:spcAft>
              <a:buNone/>
            </a:pPr>
            <a:r>
              <a:rPr lang="en" sz="1500"/>
              <a:t>We are grateful for our time as interns for Agenda for Children as they are committed to success and want to ensure that all are given the proper tools to succeed in a world where many are considered at risk</a:t>
            </a:r>
            <a:endParaRPr sz="15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d2d3485ca2_0_2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d2d3485c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Char char="-"/>
            </a:pPr>
            <a:r>
              <a:rPr lang="en" sz="1500">
                <a:solidFill>
                  <a:schemeClr val="dk1"/>
                </a:solidFill>
              </a:rPr>
              <a:t>It is common for people to only focus on the final product of a project. Now, we realize that each step makes a difference in the overall mission of the organization. </a:t>
            </a:r>
            <a:endParaRPr sz="1500">
              <a:solidFill>
                <a:schemeClr val="dk1"/>
              </a:solidFill>
            </a:endParaRPr>
          </a:p>
          <a:p>
            <a:pPr marL="457200" lvl="0" indent="-323850" algn="l" rtl="0">
              <a:spcBef>
                <a:spcPts val="0"/>
              </a:spcBef>
              <a:spcAft>
                <a:spcPts val="0"/>
              </a:spcAft>
              <a:buClr>
                <a:schemeClr val="dk1"/>
              </a:buClr>
              <a:buSzPts val="1500"/>
              <a:buChar char="-"/>
            </a:pPr>
            <a:r>
              <a:rPr lang="en" sz="1500">
                <a:solidFill>
                  <a:schemeClr val="dk1"/>
                </a:solidFill>
              </a:rPr>
              <a:t>Agenda is focused on improvement and empowerment, thus to make improvements the small steps must be acknowledged and appreciated.</a:t>
            </a:r>
            <a:endParaRPr sz="150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d2d3485ca2_0_2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d2d3485ca2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Tier 2 Service Learning Presentation</a:t>
            </a:r>
            <a:endParaRPr/>
          </a:p>
        </p:txBody>
      </p:sp>
      <p:sp>
        <p:nvSpPr>
          <p:cNvPr id="86" name="Google Shape;86;p13"/>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Elizabeth Diamond &amp; Sydney Fama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CBPR?</a:t>
            </a:r>
            <a:endParaRPr/>
          </a:p>
        </p:txBody>
      </p:sp>
      <p:sp>
        <p:nvSpPr>
          <p:cNvPr id="92" name="Google Shape;92;p14"/>
          <p:cNvSpPr txBox="1">
            <a:spLocks noGrp="1"/>
          </p:cNvSpPr>
          <p:nvPr>
            <p:ph type="body" idx="1"/>
          </p:nvPr>
        </p:nvSpPr>
        <p:spPr>
          <a:xfrm>
            <a:off x="311700" y="1229875"/>
            <a:ext cx="5911500" cy="16233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CBPR is a collaborative research design that encourages a relationship between community members, researchers, and other stakeholders</a:t>
            </a:r>
            <a:endParaRPr>
              <a:solidFill>
                <a:srgbClr val="000000"/>
              </a:solidFill>
            </a:endParaRPr>
          </a:p>
          <a:p>
            <a:pPr marL="457200" lvl="0" indent="0" algn="l" rtl="0">
              <a:spcBef>
                <a:spcPts val="1200"/>
              </a:spcBef>
              <a:spcAft>
                <a:spcPts val="1200"/>
              </a:spcAft>
              <a:buNone/>
            </a:pPr>
            <a:endParaRPr>
              <a:solidFill>
                <a:srgbClr val="000000"/>
              </a:solidFill>
            </a:endParaRPr>
          </a:p>
        </p:txBody>
      </p:sp>
      <p:pic>
        <p:nvPicPr>
          <p:cNvPr id="93" name="Google Shape;93;p14"/>
          <p:cNvPicPr preferRelativeResize="0"/>
          <p:nvPr/>
        </p:nvPicPr>
        <p:blipFill>
          <a:blip r:embed="rId3">
            <a:alphaModFix/>
          </a:blip>
          <a:stretch>
            <a:fillRect/>
          </a:stretch>
        </p:blipFill>
        <p:spPr>
          <a:xfrm>
            <a:off x="6443175" y="833200"/>
            <a:ext cx="1971675" cy="2314575"/>
          </a:xfrm>
          <a:prstGeom prst="rect">
            <a:avLst/>
          </a:prstGeom>
          <a:noFill/>
          <a:ln>
            <a:noFill/>
          </a:ln>
        </p:spPr>
      </p:pic>
      <p:sp>
        <p:nvSpPr>
          <p:cNvPr id="94" name="Google Shape;94;p14"/>
          <p:cNvSpPr txBox="1"/>
          <p:nvPr/>
        </p:nvSpPr>
        <p:spPr>
          <a:xfrm>
            <a:off x="232050" y="2471150"/>
            <a:ext cx="6070800" cy="17361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Goals: </a:t>
            </a:r>
            <a:endParaRPr sz="1800">
              <a:latin typeface="Roboto"/>
              <a:ea typeface="Roboto"/>
              <a:cs typeface="Roboto"/>
              <a:sym typeface="Roboto"/>
            </a:endParaRPr>
          </a:p>
          <a:p>
            <a:pPr marL="914400" lvl="1"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Bridge gap between community members and scientific community </a:t>
            </a:r>
            <a:endParaRPr sz="1800">
              <a:latin typeface="Roboto"/>
              <a:ea typeface="Roboto"/>
              <a:cs typeface="Roboto"/>
              <a:sym typeface="Roboto"/>
            </a:endParaRPr>
          </a:p>
          <a:p>
            <a:pPr marL="914400" lvl="1"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Improve well-being of the community by promoting positive and sustainable change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1000"/>
                                        <p:tgtEl>
                                          <p:spTgt spid="9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Agenda for Children </a:t>
            </a:r>
            <a:endParaRPr/>
          </a:p>
        </p:txBody>
      </p:sp>
      <p:sp>
        <p:nvSpPr>
          <p:cNvPr id="100" name="Google Shape;100;p15"/>
          <p:cNvSpPr txBox="1">
            <a:spLocks noGrp="1"/>
          </p:cNvSpPr>
          <p:nvPr>
            <p:ph type="body" idx="1"/>
          </p:nvPr>
        </p:nvSpPr>
        <p:spPr>
          <a:xfrm>
            <a:off x="311700" y="1229875"/>
            <a:ext cx="8520600" cy="1341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000000"/>
              </a:buClr>
              <a:buSzPts val="1800"/>
              <a:buChar char="●"/>
            </a:pPr>
            <a:r>
              <a:rPr lang="en">
                <a:solidFill>
                  <a:srgbClr val="000000"/>
                </a:solidFill>
              </a:rPr>
              <a:t>Agenda for Children is an organization that works to make Louisiana, a state known for its lack of opportunity for young people, a place where children can flourish and be successful</a:t>
            </a:r>
            <a:endParaRPr>
              <a:solidFill>
                <a:srgbClr val="000000"/>
              </a:solidFill>
            </a:endParaRPr>
          </a:p>
          <a:p>
            <a:pPr marL="0" lvl="0" indent="0" algn="l" rtl="0">
              <a:spcBef>
                <a:spcPts val="1200"/>
              </a:spcBef>
              <a:spcAft>
                <a:spcPts val="1200"/>
              </a:spcAft>
              <a:buNone/>
            </a:pPr>
            <a:endParaRPr>
              <a:solidFill>
                <a:srgbClr val="000000"/>
              </a:solidFill>
            </a:endParaRPr>
          </a:p>
        </p:txBody>
      </p:sp>
      <p:pic>
        <p:nvPicPr>
          <p:cNvPr id="101" name="Google Shape;101;p15"/>
          <p:cNvPicPr preferRelativeResize="0"/>
          <p:nvPr/>
        </p:nvPicPr>
        <p:blipFill>
          <a:blip r:embed="rId3">
            <a:alphaModFix/>
          </a:blip>
          <a:stretch>
            <a:fillRect/>
          </a:stretch>
        </p:blipFill>
        <p:spPr>
          <a:xfrm>
            <a:off x="4051700" y="280513"/>
            <a:ext cx="2921875" cy="866775"/>
          </a:xfrm>
          <a:prstGeom prst="rect">
            <a:avLst/>
          </a:prstGeom>
          <a:noFill/>
          <a:ln>
            <a:noFill/>
          </a:ln>
        </p:spPr>
      </p:pic>
      <p:sp>
        <p:nvSpPr>
          <p:cNvPr id="102" name="Google Shape;102;p15"/>
          <p:cNvSpPr txBox="1"/>
          <p:nvPr/>
        </p:nvSpPr>
        <p:spPr>
          <a:xfrm>
            <a:off x="311700" y="2392900"/>
            <a:ext cx="5866800" cy="23736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Agenda for Children works with government officials to... </a:t>
            </a:r>
            <a:endParaRPr sz="1800">
              <a:latin typeface="Roboto"/>
              <a:ea typeface="Roboto"/>
              <a:cs typeface="Roboto"/>
              <a:sym typeface="Roboto"/>
            </a:endParaRPr>
          </a:p>
          <a:p>
            <a:pPr marL="914400" lvl="1" indent="-317500" algn="l" rtl="0">
              <a:lnSpc>
                <a:spcPct val="115000"/>
              </a:lnSpc>
              <a:spcBef>
                <a:spcPts val="0"/>
              </a:spcBef>
              <a:spcAft>
                <a:spcPts val="0"/>
              </a:spcAft>
              <a:buClr>
                <a:srgbClr val="000000"/>
              </a:buClr>
              <a:buSzPts val="1400"/>
              <a:buFont typeface="Roboto"/>
              <a:buChar char="○"/>
            </a:pPr>
            <a:r>
              <a:rPr lang="en" sz="1800">
                <a:latin typeface="Roboto"/>
                <a:ea typeface="Roboto"/>
                <a:cs typeface="Roboto"/>
                <a:sym typeface="Roboto"/>
              </a:rPr>
              <a:t>Increase support for families through childcare and public education</a:t>
            </a:r>
            <a:endParaRPr sz="1800">
              <a:latin typeface="Roboto"/>
              <a:ea typeface="Roboto"/>
              <a:cs typeface="Roboto"/>
              <a:sym typeface="Roboto"/>
            </a:endParaRPr>
          </a:p>
          <a:p>
            <a:pPr marL="914400" lvl="1" indent="-317500" algn="l" rtl="0">
              <a:lnSpc>
                <a:spcPct val="115000"/>
              </a:lnSpc>
              <a:spcBef>
                <a:spcPts val="0"/>
              </a:spcBef>
              <a:spcAft>
                <a:spcPts val="0"/>
              </a:spcAft>
              <a:buClr>
                <a:srgbClr val="000000"/>
              </a:buClr>
              <a:buSzPts val="1400"/>
              <a:buFont typeface="Roboto"/>
              <a:buChar char="○"/>
            </a:pPr>
            <a:r>
              <a:rPr lang="en" sz="1800">
                <a:latin typeface="Roboto"/>
                <a:ea typeface="Roboto"/>
                <a:cs typeface="Roboto"/>
                <a:sym typeface="Roboto"/>
              </a:rPr>
              <a:t>Increase healthcare access for children</a:t>
            </a:r>
            <a:endParaRPr sz="1800">
              <a:latin typeface="Roboto"/>
              <a:ea typeface="Roboto"/>
              <a:cs typeface="Roboto"/>
              <a:sym typeface="Roboto"/>
            </a:endParaRPr>
          </a:p>
          <a:p>
            <a:pPr marL="914400" lvl="1" indent="-317500" algn="l" rtl="0">
              <a:lnSpc>
                <a:spcPct val="115000"/>
              </a:lnSpc>
              <a:spcBef>
                <a:spcPts val="0"/>
              </a:spcBef>
              <a:spcAft>
                <a:spcPts val="0"/>
              </a:spcAft>
              <a:buClr>
                <a:srgbClr val="000000"/>
              </a:buClr>
              <a:buSzPts val="1400"/>
              <a:buFont typeface="Roboto"/>
              <a:buChar char="○"/>
            </a:pPr>
            <a:r>
              <a:rPr lang="en" sz="1800">
                <a:latin typeface="Roboto"/>
                <a:ea typeface="Roboto"/>
                <a:cs typeface="Roboto"/>
                <a:sym typeface="Roboto"/>
              </a:rPr>
              <a:t>Improve the foster care system </a:t>
            </a:r>
            <a:endParaRPr sz="1800">
              <a:latin typeface="Roboto"/>
              <a:ea typeface="Roboto"/>
              <a:cs typeface="Roboto"/>
              <a:sym typeface="Roboto"/>
            </a:endParaRPr>
          </a:p>
          <a:p>
            <a:pPr marL="914400" lvl="1" indent="-317500" algn="l" rtl="0">
              <a:lnSpc>
                <a:spcPct val="115000"/>
              </a:lnSpc>
              <a:spcBef>
                <a:spcPts val="0"/>
              </a:spcBef>
              <a:spcAft>
                <a:spcPts val="0"/>
              </a:spcAft>
              <a:buClr>
                <a:srgbClr val="000000"/>
              </a:buClr>
              <a:buSzPts val="1400"/>
              <a:buFont typeface="Roboto"/>
              <a:buChar char="○"/>
            </a:pPr>
            <a:r>
              <a:rPr lang="en" sz="1800">
                <a:latin typeface="Roboto"/>
                <a:ea typeface="Roboto"/>
                <a:cs typeface="Roboto"/>
                <a:sym typeface="Roboto"/>
              </a:rPr>
              <a:t>Assist in the juvenile justice system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1000"/>
                                        <p:tgtEl>
                                          <p:spTgt spid="10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Facts about Louisiana </a:t>
            </a:r>
            <a:endParaRPr/>
          </a:p>
        </p:txBody>
      </p:sp>
      <p:sp>
        <p:nvSpPr>
          <p:cNvPr id="108" name="Google Shape;108;p16"/>
          <p:cNvSpPr txBox="1">
            <a:spLocks noGrp="1"/>
          </p:cNvSpPr>
          <p:nvPr>
            <p:ph type="body" idx="1"/>
          </p:nvPr>
        </p:nvSpPr>
        <p:spPr>
          <a:xfrm>
            <a:off x="311700" y="1229875"/>
            <a:ext cx="8520600" cy="607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solidFill>
                  <a:srgbClr val="000000"/>
                </a:solidFill>
              </a:rPr>
              <a:t>Louisiana ranks…</a:t>
            </a:r>
            <a:endParaRPr>
              <a:solidFill>
                <a:srgbClr val="000000"/>
              </a:solidFill>
            </a:endParaRPr>
          </a:p>
        </p:txBody>
      </p:sp>
      <p:pic>
        <p:nvPicPr>
          <p:cNvPr id="109" name="Google Shape;109;p16"/>
          <p:cNvPicPr preferRelativeResize="0"/>
          <p:nvPr/>
        </p:nvPicPr>
        <p:blipFill>
          <a:blip r:embed="rId3">
            <a:alphaModFix/>
          </a:blip>
          <a:stretch>
            <a:fillRect/>
          </a:stretch>
        </p:blipFill>
        <p:spPr>
          <a:xfrm>
            <a:off x="4100800" y="828150"/>
            <a:ext cx="4876800" cy="2552700"/>
          </a:xfrm>
          <a:prstGeom prst="rect">
            <a:avLst/>
          </a:prstGeom>
          <a:noFill/>
          <a:ln>
            <a:noFill/>
          </a:ln>
        </p:spPr>
      </p:pic>
      <p:sp>
        <p:nvSpPr>
          <p:cNvPr id="110" name="Google Shape;110;p16"/>
          <p:cNvSpPr txBox="1"/>
          <p:nvPr/>
        </p:nvSpPr>
        <p:spPr>
          <a:xfrm>
            <a:off x="311700" y="1837675"/>
            <a:ext cx="4797000" cy="14175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#48 in opportunity</a:t>
            </a:r>
            <a:endParaRPr sz="1800">
              <a:latin typeface="Roboto"/>
              <a:ea typeface="Roboto"/>
              <a:cs typeface="Roboto"/>
              <a:sym typeface="Roboto"/>
            </a:endParaRPr>
          </a:p>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#50 in economy </a:t>
            </a:r>
            <a:endParaRPr sz="1800">
              <a:latin typeface="Roboto"/>
              <a:ea typeface="Roboto"/>
              <a:cs typeface="Roboto"/>
              <a:sym typeface="Roboto"/>
            </a:endParaRPr>
          </a:p>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#47 in education </a:t>
            </a:r>
            <a:endParaRPr sz="1800">
              <a:latin typeface="Roboto"/>
              <a:ea typeface="Roboto"/>
              <a:cs typeface="Roboto"/>
              <a:sym typeface="Roboto"/>
            </a:endParaRPr>
          </a:p>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#41 in racial integration</a:t>
            </a:r>
            <a:endParaRPr>
              <a:latin typeface="Roboto"/>
              <a:ea typeface="Roboto"/>
              <a:cs typeface="Roboto"/>
              <a:sym typeface="Roboto"/>
            </a:endParaRPr>
          </a:p>
        </p:txBody>
      </p:sp>
      <p:sp>
        <p:nvSpPr>
          <p:cNvPr id="111" name="Google Shape;111;p16"/>
          <p:cNvSpPr txBox="1"/>
          <p:nvPr/>
        </p:nvSpPr>
        <p:spPr>
          <a:xfrm>
            <a:off x="311700" y="3255175"/>
            <a:ext cx="7215000" cy="7803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3rd highest poverty rate</a:t>
            </a:r>
            <a:endParaRPr sz="1800">
              <a:latin typeface="Roboto"/>
              <a:ea typeface="Roboto"/>
              <a:cs typeface="Roboto"/>
              <a:sym typeface="Roboto"/>
            </a:endParaRPr>
          </a:p>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4th highest income inequality</a:t>
            </a:r>
            <a:endParaRPr>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1000"/>
                                        <p:tgtEl>
                                          <p:spTgt spid="11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1000"/>
                                        <p:tgtEl>
                                          <p:spTgt spid="11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So, what did we do?</a:t>
            </a:r>
            <a:endParaRPr/>
          </a:p>
        </p:txBody>
      </p:sp>
      <p:sp>
        <p:nvSpPr>
          <p:cNvPr id="117" name="Google Shape;117;p17"/>
          <p:cNvSpPr txBox="1">
            <a:spLocks noGrp="1"/>
          </p:cNvSpPr>
          <p:nvPr>
            <p:ph type="body" idx="1"/>
          </p:nvPr>
        </p:nvSpPr>
        <p:spPr>
          <a:xfrm>
            <a:off x="311700" y="1229875"/>
            <a:ext cx="8520600" cy="2364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000000"/>
                </a:solidFill>
              </a:rPr>
              <a:t>Outreach List: Multi-Parish Elected Officials </a:t>
            </a:r>
            <a:endParaRPr>
              <a:solidFill>
                <a:srgbClr val="000000"/>
              </a:solidFill>
            </a:endParaRPr>
          </a:p>
          <a:p>
            <a:pPr marL="457200" lvl="0" indent="-342900" algn="l" rtl="0">
              <a:spcBef>
                <a:spcPts val="1200"/>
              </a:spcBef>
              <a:spcAft>
                <a:spcPts val="0"/>
              </a:spcAft>
              <a:buClr>
                <a:srgbClr val="000000"/>
              </a:buClr>
              <a:buSzPts val="1800"/>
              <a:buChar char="●"/>
            </a:pPr>
            <a:r>
              <a:rPr lang="en">
                <a:solidFill>
                  <a:srgbClr val="000000"/>
                </a:solidFill>
              </a:rPr>
              <a:t>We identified the emails of government leaders including the governor, secretary of state, attorney general, state treasurers, associate justices, members, state senators, state representatives, and district attorneys and checked off which parish(es) they represent  </a:t>
            </a:r>
            <a:endParaRPr>
              <a:solidFill>
                <a:srgbClr val="000000"/>
              </a:solidFill>
            </a:endParaRPr>
          </a:p>
          <a:p>
            <a:pPr marL="0" lvl="0" indent="0" algn="l" rtl="0">
              <a:spcBef>
                <a:spcPts val="1200"/>
              </a:spcBef>
              <a:spcAft>
                <a:spcPts val="1200"/>
              </a:spcAft>
              <a:buNone/>
            </a:pPr>
            <a:endParaRPr>
              <a:solidFill>
                <a:srgbClr val="000000"/>
              </a:solidFill>
            </a:endParaRPr>
          </a:p>
        </p:txBody>
      </p:sp>
      <p:sp>
        <p:nvSpPr>
          <p:cNvPr id="118" name="Google Shape;118;p17"/>
          <p:cNvSpPr txBox="1"/>
          <p:nvPr/>
        </p:nvSpPr>
        <p:spPr>
          <a:xfrm>
            <a:off x="311700" y="3230350"/>
            <a:ext cx="5801400" cy="14175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Goal: Allows those working for Agenda for Children to more easily access and communicate with community leaders to ultimately benefit children and families of LA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1000"/>
                                        <p:tgtEl>
                                          <p:spTgt spid="11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next? </a:t>
            </a:r>
            <a:endParaRPr/>
          </a:p>
        </p:txBody>
      </p:sp>
      <p:sp>
        <p:nvSpPr>
          <p:cNvPr id="124" name="Google Shape;124;p18"/>
          <p:cNvSpPr txBox="1">
            <a:spLocks noGrp="1"/>
          </p:cNvSpPr>
          <p:nvPr>
            <p:ph type="body" idx="1"/>
          </p:nvPr>
        </p:nvSpPr>
        <p:spPr>
          <a:xfrm>
            <a:off x="311700" y="1229875"/>
            <a:ext cx="8520600" cy="14337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935"/>
              <a:buNone/>
            </a:pPr>
            <a:r>
              <a:rPr lang="en" sz="1829">
                <a:solidFill>
                  <a:srgbClr val="000000"/>
                </a:solidFill>
              </a:rPr>
              <a:t>Outreach List: Media</a:t>
            </a:r>
            <a:endParaRPr sz="1829">
              <a:solidFill>
                <a:srgbClr val="000000"/>
              </a:solidFill>
            </a:endParaRPr>
          </a:p>
          <a:p>
            <a:pPr marL="457200" lvl="0" indent="-344805" algn="l" rtl="0">
              <a:lnSpc>
                <a:spcPct val="95000"/>
              </a:lnSpc>
              <a:spcBef>
                <a:spcPts val="1200"/>
              </a:spcBef>
              <a:spcAft>
                <a:spcPts val="0"/>
              </a:spcAft>
              <a:buClr>
                <a:srgbClr val="000000"/>
              </a:buClr>
              <a:buSzPts val="1830"/>
              <a:buChar char="●"/>
            </a:pPr>
            <a:r>
              <a:rPr lang="en" sz="1829">
                <a:solidFill>
                  <a:srgbClr val="000000"/>
                </a:solidFill>
              </a:rPr>
              <a:t>We found many media outlets within Louisiana and included the contact information of reporters covering either politics, education, or healthcare</a:t>
            </a:r>
            <a:endParaRPr sz="1829">
              <a:solidFill>
                <a:srgbClr val="000000"/>
              </a:solidFill>
            </a:endParaRPr>
          </a:p>
          <a:p>
            <a:pPr marL="0" lvl="0" indent="0" algn="l" rtl="0">
              <a:lnSpc>
                <a:spcPct val="95000"/>
              </a:lnSpc>
              <a:spcBef>
                <a:spcPts val="1200"/>
              </a:spcBef>
              <a:spcAft>
                <a:spcPts val="1200"/>
              </a:spcAft>
              <a:buSzPts val="935"/>
              <a:buNone/>
            </a:pPr>
            <a:endParaRPr sz="1829">
              <a:solidFill>
                <a:srgbClr val="000000"/>
              </a:solidFill>
            </a:endParaRPr>
          </a:p>
        </p:txBody>
      </p:sp>
      <p:sp>
        <p:nvSpPr>
          <p:cNvPr id="125" name="Google Shape;125;p18"/>
          <p:cNvSpPr txBox="1"/>
          <p:nvPr/>
        </p:nvSpPr>
        <p:spPr>
          <a:xfrm>
            <a:off x="311700" y="2438025"/>
            <a:ext cx="6438900" cy="10989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SzPts val="1800"/>
              <a:buFont typeface="Roboto"/>
              <a:buChar char="●"/>
            </a:pPr>
            <a:r>
              <a:rPr lang="en" sz="1800">
                <a:latin typeface="Roboto"/>
                <a:ea typeface="Roboto"/>
                <a:cs typeface="Roboto"/>
                <a:sym typeface="Roboto"/>
              </a:rPr>
              <a:t>Goal: Since an important goal of CBPR is to disseminate information on a community level, media outlets help to convey information to those that reside in a specific area</a:t>
            </a:r>
            <a:endParaRPr>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1000"/>
                                        <p:tgtEl>
                                          <p:spTgt spid="12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Anything else?</a:t>
            </a:r>
            <a:endParaRPr/>
          </a:p>
        </p:txBody>
      </p:sp>
      <p:sp>
        <p:nvSpPr>
          <p:cNvPr id="131" name="Google Shape;131;p19"/>
          <p:cNvSpPr txBox="1">
            <a:spLocks noGrp="1"/>
          </p:cNvSpPr>
          <p:nvPr>
            <p:ph type="body" idx="1"/>
          </p:nvPr>
        </p:nvSpPr>
        <p:spPr>
          <a:xfrm>
            <a:off x="311700" y="1229875"/>
            <a:ext cx="8520600" cy="167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rPr>
              <a:t>Outreach List: Parish Elected Officials</a:t>
            </a:r>
            <a:endParaRPr>
              <a:solidFill>
                <a:srgbClr val="000000"/>
              </a:solidFill>
            </a:endParaRPr>
          </a:p>
          <a:p>
            <a:pPr marL="457200" lvl="0" indent="-342900" algn="l" rtl="0">
              <a:lnSpc>
                <a:spcPct val="95000"/>
              </a:lnSpc>
              <a:spcBef>
                <a:spcPts val="1200"/>
              </a:spcBef>
              <a:spcAft>
                <a:spcPts val="0"/>
              </a:spcAft>
              <a:buClr>
                <a:srgbClr val="000000"/>
              </a:buClr>
              <a:buSzPts val="1800"/>
              <a:buChar char="●"/>
            </a:pPr>
            <a:r>
              <a:rPr lang="en">
                <a:solidFill>
                  <a:srgbClr val="000000"/>
                </a:solidFill>
              </a:rPr>
              <a:t>We identified the contact information of community leaders including: aldermen, members of the school board, mayors and presidents, police jurors, council members, and councilmen of each city and parish in Louisiana. </a:t>
            </a:r>
            <a:endParaRPr>
              <a:solidFill>
                <a:srgbClr val="000000"/>
              </a:solidFill>
            </a:endParaRPr>
          </a:p>
          <a:p>
            <a:pPr marL="457200" lvl="0" indent="0" algn="l" rtl="0">
              <a:lnSpc>
                <a:spcPct val="95000"/>
              </a:lnSpc>
              <a:spcBef>
                <a:spcPts val="1200"/>
              </a:spcBef>
              <a:spcAft>
                <a:spcPts val="1200"/>
              </a:spcAft>
              <a:buNone/>
            </a:pPr>
            <a:endParaRPr>
              <a:solidFill>
                <a:srgbClr val="000000"/>
              </a:solidFill>
            </a:endParaRPr>
          </a:p>
        </p:txBody>
      </p:sp>
      <p:sp>
        <p:nvSpPr>
          <p:cNvPr id="132" name="Google Shape;132;p19"/>
          <p:cNvSpPr txBox="1"/>
          <p:nvPr/>
        </p:nvSpPr>
        <p:spPr>
          <a:xfrm>
            <a:off x="311700" y="2808725"/>
            <a:ext cx="5343300" cy="15699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Roboto"/>
              <a:buChar char="●"/>
            </a:pPr>
            <a:r>
              <a:rPr lang="en" sz="1800">
                <a:latin typeface="Roboto"/>
                <a:ea typeface="Roboto"/>
                <a:cs typeface="Roboto"/>
                <a:sym typeface="Roboto"/>
              </a:rPr>
              <a:t>Goal: By contacting officials on a more local level, we felt that these leaders would be able to have the biggest impacts in their communities regarding childcare services and overall family being </a:t>
            </a:r>
            <a:endParaRPr sz="1800">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additive="base">
                                        <p:cTn id="7" dur="1000"/>
                                        <p:tgtEl>
                                          <p:spTgt spid="1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Ultimate Benefit</a:t>
            </a:r>
            <a:endParaRPr/>
          </a:p>
        </p:txBody>
      </p:sp>
      <p:sp>
        <p:nvSpPr>
          <p:cNvPr id="138" name="Google Shape;138;p20"/>
          <p:cNvSpPr txBox="1">
            <a:spLocks noGrp="1"/>
          </p:cNvSpPr>
          <p:nvPr>
            <p:ph type="body" idx="1"/>
          </p:nvPr>
        </p:nvSpPr>
        <p:spPr>
          <a:xfrm>
            <a:off x="0" y="1229875"/>
            <a:ext cx="8520600" cy="22176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We hope that our time as interns for Agenda for Children has helped to assist the organization and make their efforts easier</a:t>
            </a:r>
            <a:endParaRPr>
              <a:solidFill>
                <a:srgbClr val="000000"/>
              </a:solidFill>
            </a:endParaRPr>
          </a:p>
          <a:p>
            <a:pPr marL="457200" lvl="0" indent="0" algn="l" rtl="0">
              <a:spcBef>
                <a:spcPts val="1200"/>
              </a:spcBef>
              <a:spcAft>
                <a:spcPts val="1200"/>
              </a:spcAft>
              <a:buNone/>
            </a:pPr>
            <a:endParaRPr/>
          </a:p>
        </p:txBody>
      </p:sp>
      <p:sp>
        <p:nvSpPr>
          <p:cNvPr id="139" name="Google Shape;139;p20"/>
          <p:cNvSpPr txBox="1"/>
          <p:nvPr/>
        </p:nvSpPr>
        <p:spPr>
          <a:xfrm>
            <a:off x="0" y="2098950"/>
            <a:ext cx="7793400" cy="7803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Our work helped to identify over 3000+ contacts, from representatives to reporters to officials, to promote rapid and effective progress</a:t>
            </a:r>
            <a:endParaRPr/>
          </a:p>
        </p:txBody>
      </p:sp>
      <p:sp>
        <p:nvSpPr>
          <p:cNvPr id="140" name="Google Shape;140;p20"/>
          <p:cNvSpPr txBox="1"/>
          <p:nvPr/>
        </p:nvSpPr>
        <p:spPr>
          <a:xfrm>
            <a:off x="0" y="2879250"/>
            <a:ext cx="7166400" cy="7803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This is a daunting task for anyone and we hope our efforts can help to encourage community empowerment</a:t>
            </a:r>
            <a:endParaRPr/>
          </a:p>
        </p:txBody>
      </p:sp>
      <p:sp>
        <p:nvSpPr>
          <p:cNvPr id="141" name="Google Shape;141;p20"/>
          <p:cNvSpPr txBox="1"/>
          <p:nvPr/>
        </p:nvSpPr>
        <p:spPr>
          <a:xfrm>
            <a:off x="0" y="3659550"/>
            <a:ext cx="6452400" cy="7803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00"/>
              </a:buClr>
              <a:buSzPts val="1800"/>
              <a:buFont typeface="Roboto"/>
              <a:buChar char="●"/>
            </a:pPr>
            <a:r>
              <a:rPr lang="en" sz="1800">
                <a:latin typeface="Roboto"/>
                <a:ea typeface="Roboto"/>
                <a:cs typeface="Roboto"/>
                <a:sym typeface="Roboto"/>
              </a:rPr>
              <a:t>We learned the value of organization as a means of increasing accessibility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1000"/>
                                        <p:tgtEl>
                                          <p:spTgt spid="138"/>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 calcmode="lin" valueType="num">
                                      <p:cBhvr additive="base">
                                        <p:cTn id="12" dur="1000"/>
                                        <p:tgtEl>
                                          <p:spTgt spid="139"/>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40"/>
                                        </p:tgtEl>
                                        <p:attrNameLst>
                                          <p:attrName>style.visibility</p:attrName>
                                        </p:attrNameLst>
                                      </p:cBhvr>
                                      <p:to>
                                        <p:strVal val="visible"/>
                                      </p:to>
                                    </p:set>
                                    <p:anim calcmode="lin" valueType="num">
                                      <p:cBhvr additive="base">
                                        <p:cTn id="17" dur="1000"/>
                                        <p:tgtEl>
                                          <p:spTgt spid="140"/>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1"/>
                                        </p:tgtEl>
                                        <p:attrNameLst>
                                          <p:attrName>style.visibility</p:attrName>
                                        </p:attrNameLst>
                                      </p:cBhvr>
                                      <p:to>
                                        <p:strVal val="visible"/>
                                      </p:to>
                                    </p:set>
                                    <p:anim calcmode="lin" valueType="num">
                                      <p:cBhvr additive="base">
                                        <p:cTn id="22" dur="1000"/>
                                        <p:tgtEl>
                                          <p:spTgt spid="14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Entry and CBPR</a:t>
            </a:r>
            <a:endParaRPr/>
          </a:p>
        </p:txBody>
      </p:sp>
      <p:sp>
        <p:nvSpPr>
          <p:cNvPr id="147" name="Google Shape;147;p21"/>
          <p:cNvSpPr txBox="1">
            <a:spLocks noGrp="1"/>
          </p:cNvSpPr>
          <p:nvPr>
            <p:ph type="body" idx="1"/>
          </p:nvPr>
        </p:nvSpPr>
        <p:spPr>
          <a:xfrm>
            <a:off x="311700" y="1204825"/>
            <a:ext cx="8520600" cy="3339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Collection of  data is a vital part of any effective research project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Data analysis allows for the conclusive efforts of CBPR to be implemented into the community</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Ultimately adding to the goals of Agenda for Children to improve child well-being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The dissemination of data allows for accountability and community engagement to foster a trusting and collective environment </a:t>
            </a:r>
            <a:endParaRPr>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Our Takeaway from Working with Agenda for Children</a:t>
            </a:r>
            <a:endParaRPr/>
          </a:p>
        </p:txBody>
      </p:sp>
      <p:sp>
        <p:nvSpPr>
          <p:cNvPr id="153" name="Google Shape;153;p22"/>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Given that we are both from Long Island NY, a fairly homogeneous community, coming to Tulane made us realize that we had been privileged to have many opportunities that are unavailable to children here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Working with Agenda for Children gave us a sense of admiration for those working to improve the well-being of children and families in LA. </a:t>
            </a:r>
            <a:endParaRPr>
              <a:solidFill>
                <a:srgbClr val="000000"/>
              </a:solidFill>
            </a:endParaRPr>
          </a:p>
          <a:p>
            <a:pPr marL="0" lvl="0" indent="0" algn="l" rtl="0">
              <a:spcBef>
                <a:spcPts val="1200"/>
              </a:spcBef>
              <a:spcAft>
                <a:spcPts val="0"/>
              </a:spcAft>
              <a:buNone/>
            </a:pPr>
            <a:endParaRPr>
              <a:solidFill>
                <a:srgbClr val="000000"/>
              </a:solidFill>
            </a:endParaRPr>
          </a:p>
          <a:p>
            <a:pPr marL="0" lvl="0" indent="0" algn="l" rtl="0">
              <a:spcBef>
                <a:spcPts val="1200"/>
              </a:spcBef>
              <a:spcAft>
                <a:spcPts val="1200"/>
              </a:spcAft>
              <a:buNone/>
            </a:pPr>
            <a:endParaRPr>
              <a:solidFill>
                <a:srgbClr val="000000"/>
              </a:solidFill>
            </a:endParaRPr>
          </a:p>
        </p:txBody>
      </p:sp>
      <p:pic>
        <p:nvPicPr>
          <p:cNvPr id="154" name="Google Shape;154;p22"/>
          <p:cNvPicPr preferRelativeResize="0"/>
          <p:nvPr/>
        </p:nvPicPr>
        <p:blipFill>
          <a:blip r:embed="rId3">
            <a:alphaModFix/>
          </a:blip>
          <a:stretch>
            <a:fillRect/>
          </a:stretch>
        </p:blipFill>
        <p:spPr>
          <a:xfrm>
            <a:off x="1751075" y="2945425"/>
            <a:ext cx="4441700" cy="1799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3"/>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Moving Forward </a:t>
            </a:r>
            <a:endParaRPr/>
          </a:p>
        </p:txBody>
      </p:sp>
      <p:sp>
        <p:nvSpPr>
          <p:cNvPr id="160" name="Google Shape;160;p23"/>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At first, this project made us feel disconnected from Agenda for Children’s missions and the work that our peers were doing for them</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We learned the value of working on small portions of larger projects</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Although data entry may seem like a mere aspect of the efforts of this organization, it is necessary to start small in order to improve overall child well-being</a:t>
            </a:r>
            <a:endParaRPr>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Works Cited </a:t>
            </a:r>
            <a:endParaRPr/>
          </a:p>
        </p:txBody>
      </p:sp>
      <p:sp>
        <p:nvSpPr>
          <p:cNvPr id="166" name="Google Shape;166;p2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Collins, S.E., Clifasefi, S.L., Stanton, J., Straits, K.J.E., Espinosa, P.R., Andrasik, M.P., Miller, K.A., &amp; Orfaly, V.E. (2018). Community based participatory research (CBPR): towards equitable involvement of community in psychology research. </a:t>
            </a:r>
            <a:r>
              <a:rPr lang="en" i="1">
                <a:solidFill>
                  <a:srgbClr val="000000"/>
                </a:solidFill>
              </a:rPr>
              <a:t>American Psychology, 73</a:t>
            </a:r>
            <a:r>
              <a:rPr lang="en">
                <a:solidFill>
                  <a:srgbClr val="000000"/>
                </a:solidFill>
              </a:rPr>
              <a:t>(7), 884-898.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Cargo, M. &amp; Mercer, S.L. (2008). The value and challenges of participatory research: strengthening its practice. </a:t>
            </a:r>
            <a:r>
              <a:rPr lang="en" i="1">
                <a:solidFill>
                  <a:srgbClr val="000000"/>
                </a:solidFill>
              </a:rPr>
              <a:t>Annual Review of Public Health, 29</a:t>
            </a:r>
            <a:r>
              <a:rPr lang="en">
                <a:solidFill>
                  <a:srgbClr val="000000"/>
                </a:solidFill>
              </a:rPr>
              <a:t>, 325-350.</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http://www.agendaforchildren.org</a:t>
            </a:r>
            <a:endParaRPr>
              <a:solidFill>
                <a:srgbClr val="000000"/>
              </a:solidFill>
            </a:endParaRPr>
          </a:p>
        </p:txBody>
      </p:sp>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1061</Words>
  <Application>Microsoft Macintosh PowerPoint</Application>
  <PresentationFormat>On-screen Show (16:9)</PresentationFormat>
  <Paragraphs>66</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Roboto</vt:lpstr>
      <vt:lpstr>Arial</vt:lpstr>
      <vt:lpstr>Geometric</vt:lpstr>
      <vt:lpstr>Tier 2 Service Learning Presentation</vt:lpstr>
      <vt:lpstr>What is CBPR?</vt:lpstr>
      <vt:lpstr>Agenda for Children </vt:lpstr>
      <vt:lpstr>Facts about Louisiana </vt:lpstr>
      <vt:lpstr>So, what did we do?</vt:lpstr>
      <vt:lpstr>What next? </vt:lpstr>
      <vt:lpstr>Anything else?</vt:lpstr>
      <vt:lpstr>Ultimate Benefit</vt:lpstr>
      <vt:lpstr>Data Entry and CBPR</vt:lpstr>
      <vt:lpstr>Our Takeaway from Working with Agenda for Children</vt:lpstr>
      <vt:lpstr>Moving Forward </vt:lpstr>
      <vt:lpstr>Works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Tier 2 Service Learning Presentation</dc:title>
  <cp:lastModifiedBy>Fama, Sydney N</cp:lastModifiedBy>
  <cp:revision>1</cp:revision>
  <dcterms:modified xsi:type="dcterms:W3CDTF">2021-05-03T16:58:13Z</dcterms:modified>
</cp:coreProperties>
</file>